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1" r:id="rId10"/>
    <p:sldId id="271" r:id="rId11"/>
    <p:sldId id="262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52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 Winch" userId="4306474f-585a-45e5-b7f0-415c8a7a47d6" providerId="ADAL" clId="{BF2817A4-234A-4983-95FD-39F5EE10E968}"/>
    <pc:docChg chg="custSel addSld delSld modSld sldOrd">
      <pc:chgData name="Scott Winch" userId="4306474f-585a-45e5-b7f0-415c8a7a47d6" providerId="ADAL" clId="{BF2817A4-234A-4983-95FD-39F5EE10E968}" dt="2026-01-25T23:16:29.495" v="112"/>
      <pc:docMkLst>
        <pc:docMk/>
      </pc:docMkLst>
      <pc:sldChg chg="ord">
        <pc:chgData name="Scott Winch" userId="4306474f-585a-45e5-b7f0-415c8a7a47d6" providerId="ADAL" clId="{BF2817A4-234A-4983-95FD-39F5EE10E968}" dt="2026-01-25T23:16:29.495" v="112"/>
        <pc:sldMkLst>
          <pc:docMk/>
          <pc:sldMk cId="0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21DCB-B279-4A98-BA59-1B165E6ABA28}" type="datetimeFigureOut">
              <a:rPr lang="en-AU" smtClean="0"/>
              <a:t>26/01/2026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F7A9D-5F11-4CC7-B536-24BF56EB3D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187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F7A9D-5F11-4CC7-B536-24BF56EB3D9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8070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0F94C-1ADA-6724-17A9-2C3008A65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E45C4B-F67E-149F-D773-36C640CEF2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813738-38DF-3B62-5B96-2AC97FBB2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The evidence review highlights both challenges and opportunities for embedding IDS.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65952-F1F9-D090-B83E-A9CB378559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40269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The audit underscores the urgent need for systemic change in registry operations.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Broad engagement ensures the Guide is relevant and effective.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Success means registries that empower, not just measure.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The Guide will support systemic change in Indigenous data governance.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Thank the audience and invite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CQRs are powerful, but without IDS, they risk perpetuating inequity. IDS is about self-determination and ethical data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IDS is not just technical—it's about rights, justice, and community-led decision making.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These frameworks guide ethical, community-led data governance.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The study aims to address the gaps identified in the audit and evidence review.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The Guide will be a practical resource for registries nationwide.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The project is structured to ensure robust evidence and community input.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The evidence review highlights both challenges and opportunities for embedding IDS.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The 2024 MJA audit by Ryder et al. shows a visibility gap: Most registries do not adequately represent Indigenous peoples in data or governance. This impacts culturally safe care and policy.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axinstitute.org.au/" TargetMode="External"/><Relationship Id="rId4" Type="http://schemas.openxmlformats.org/officeDocument/2006/relationships/hyperlink" Target="mailto:scott.winch@saxinstitute.org.a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D773016C-0176-2CF6-CF2D-E212DD3524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97" r="24374" b="1393"/>
          <a:stretch>
            <a:fillRect/>
          </a:stretch>
        </p:blipFill>
        <p:spPr>
          <a:xfrm>
            <a:off x="2642616" y="10"/>
            <a:ext cx="6501384" cy="6857990"/>
          </a:xfrm>
          <a:prstGeom prst="rect">
            <a:avLst/>
          </a:prstGeom>
          <a:noFill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AU" sz="3600" dirty="0"/>
              <a:t>Embedding Indigenous Data Sovereignty in Clinical Quality Registries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</p:spPr>
        <p:txBody>
          <a:bodyPr>
            <a:normAutofit/>
          </a:bodyPr>
          <a:lstStyle/>
          <a:p>
            <a:pPr algn="l"/>
            <a:r>
              <a:rPr lang="en-AU" sz="1700" dirty="0"/>
              <a:t>Dr Scott Winch</a:t>
            </a:r>
          </a:p>
          <a:p>
            <a:pPr algn="l"/>
            <a:r>
              <a:rPr lang="en-AU" sz="1700" dirty="0"/>
              <a:t>Head, Aboriginal Health</a:t>
            </a:r>
          </a:p>
          <a:p>
            <a:pPr algn="l"/>
            <a:r>
              <a:rPr lang="en-AU" sz="1700" dirty="0"/>
              <a:t>The Sax Institute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F34D37-C052-1BC8-C9C7-A22860F23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BDBB527-2C4A-D9FD-D757-E3CD5FAF3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2A344DE-F444-F2E7-6EC5-C614BD9915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04" b="-2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07CF8E1-9C39-FECB-0B25-4C206937C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9BC14-7EF0-4923-D071-BB91707D6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AU" sz="3500" dirty="0"/>
              <a:t>CQRs leading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685B8-5008-4DDF-4D44-01EC15F0E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AU" dirty="0"/>
              <a:t>Australian New Zealand Intensive Care Registry (ANZICS) </a:t>
            </a:r>
          </a:p>
          <a:p>
            <a:pPr lvl="0"/>
            <a:r>
              <a:rPr lang="en-AU" dirty="0"/>
              <a:t>National Cardiac Registry </a:t>
            </a:r>
          </a:p>
          <a:p>
            <a:pPr lvl="0"/>
            <a:r>
              <a:rPr lang="en-AU" dirty="0"/>
              <a:t>Stroke</a:t>
            </a:r>
          </a:p>
          <a:p>
            <a:pPr lvl="0"/>
            <a:r>
              <a:rPr lang="en-AU" dirty="0"/>
              <a:t>The Australia and New Zealand Dialysis and Transplant Registry (ANZDATA)  </a:t>
            </a:r>
          </a:p>
          <a:p>
            <a:pPr lvl="0"/>
            <a:r>
              <a:rPr lang="en-AU" dirty="0"/>
              <a:t>Burns Registry of Australia and New Zealand (BRANZ) </a:t>
            </a:r>
          </a:p>
          <a:p>
            <a:pPr lvl="0"/>
            <a:r>
              <a:rPr lang="en-AU" dirty="0"/>
              <a:t>Diabetes </a:t>
            </a:r>
          </a:p>
          <a:p>
            <a:endParaRPr lang="en-AU" sz="1700" dirty="0"/>
          </a:p>
        </p:txBody>
      </p:sp>
    </p:spTree>
    <p:extLst>
      <p:ext uri="{BB962C8B-B14F-4D97-AF65-F5344CB8AC3E}">
        <p14:creationId xmlns:p14="http://schemas.microsoft.com/office/powerpoint/2010/main" val="4076536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6AF0B44-E88B-C9FE-545A-D40CF3054F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04" b="-2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  <a:noFill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AU" sz="3500" dirty="0"/>
              <a:t>Implications from this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endParaRPr lang="en-AU" sz="1700"/>
          </a:p>
          <a:p>
            <a:pPr>
              <a:defRPr sz="2000"/>
            </a:pPr>
            <a:r>
              <a:rPr lang="en-AU" sz="1700"/>
              <a:t>Many registries fail to represent Indigenous peoples in data and governance.</a:t>
            </a:r>
          </a:p>
          <a:p>
            <a:pPr>
              <a:defRPr sz="2000"/>
            </a:pPr>
            <a:r>
              <a:rPr lang="en-AU" sz="1700"/>
              <a:t>This invisibility affects culturally safe care and health initiatives.</a:t>
            </a:r>
          </a:p>
          <a:p>
            <a:pPr>
              <a:defRPr sz="2000"/>
            </a:pPr>
            <a:r>
              <a:rPr lang="en-AU" sz="1700"/>
              <a:t>Major change is needed to embed Indigenous governance and ethics.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0F990979-A7FA-8BBD-958B-7B31356606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04" b="-2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AU" sz="3500"/>
              <a:t>Stakeholder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endParaRPr lang="en-AU" sz="1700"/>
          </a:p>
          <a:p>
            <a:pPr>
              <a:defRPr sz="2000"/>
            </a:pPr>
            <a:r>
              <a:rPr lang="en-AU" sz="1700"/>
              <a:t>Engagement with CQR operators, ACCHOs, clinicians, researchers, community leaders.</a:t>
            </a:r>
          </a:p>
          <a:p>
            <a:pPr>
              <a:defRPr sz="2000"/>
            </a:pPr>
            <a:r>
              <a:rPr lang="en-AU" sz="1700"/>
              <a:t>Roundtables co-designed for cultural governance and technical relevance.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BF5FB4E-F2FD-CC49-6CA2-6B98B1908D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04" b="-2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AU" sz="3500"/>
              <a:t>What Success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endParaRPr lang="en-AU" sz="1700" dirty="0"/>
          </a:p>
          <a:p>
            <a:pPr>
              <a:defRPr sz="2000"/>
            </a:pPr>
            <a:r>
              <a:rPr lang="en-AU" sz="1700" dirty="0"/>
              <a:t>CQRs that are technically robust, culturally safe and effective.</a:t>
            </a:r>
          </a:p>
          <a:p>
            <a:pPr>
              <a:defRPr sz="2000"/>
            </a:pPr>
            <a:r>
              <a:rPr lang="en-AU" sz="1700" dirty="0"/>
              <a:t>Data that supports Indigenous nation-building and health equity.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EABBE8FD-7FC2-40DB-2F8C-FB7917E309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04" b="-2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AU" sz="350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endParaRPr lang="en-AU" sz="1700" dirty="0"/>
          </a:p>
          <a:p>
            <a:pPr>
              <a:defRPr sz="2000"/>
            </a:pPr>
            <a:r>
              <a:rPr lang="en-AU" sz="1700" dirty="0"/>
              <a:t>Finish key informant interviews and hold roundtables.</a:t>
            </a:r>
          </a:p>
          <a:p>
            <a:pPr>
              <a:defRPr sz="2000"/>
            </a:pPr>
            <a:r>
              <a:rPr lang="en-AU" sz="1700" dirty="0"/>
              <a:t>Finalise and pilot guide</a:t>
            </a:r>
          </a:p>
          <a:p>
            <a:pPr>
              <a:defRPr sz="2000"/>
            </a:pPr>
            <a:r>
              <a:rPr lang="en-AU" sz="1700" dirty="0"/>
              <a:t>Test the Guide in 2026.</a:t>
            </a:r>
          </a:p>
          <a:p>
            <a:pPr>
              <a:defRPr sz="2000"/>
            </a:pPr>
            <a:r>
              <a:rPr lang="en-AU" sz="1700" dirty="0"/>
              <a:t>Deliver a nationally applicable and adaptable CQR guide for long-term change.</a:t>
            </a:r>
          </a:p>
          <a:p>
            <a:pPr>
              <a:defRPr sz="2000"/>
            </a:pPr>
            <a:r>
              <a:rPr lang="en-AU" sz="1700" dirty="0"/>
              <a:t>Scale to other CQRs to enable a nationally standardised approach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D696E03-5B58-0BD0-774F-19D3BE4B12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04" b="-2"/>
          <a:stretch>
            <a:fillRect/>
          </a:stretch>
        </p:blipFill>
        <p:spPr>
          <a:xfrm>
            <a:off x="2057401" y="10"/>
            <a:ext cx="7086598" cy="6857990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AU" sz="350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3083379" cy="3742762"/>
          </a:xfrm>
        </p:spPr>
        <p:txBody>
          <a:bodyPr>
            <a:normAutofit/>
          </a:bodyPr>
          <a:lstStyle/>
          <a:p>
            <a:endParaRPr lang="en-AU" sz="1700" dirty="0"/>
          </a:p>
          <a:p>
            <a:pPr marL="0" indent="0">
              <a:buNone/>
              <a:defRPr sz="2000"/>
            </a:pPr>
            <a:r>
              <a:rPr lang="en-AU" sz="1700" dirty="0"/>
              <a:t>Contact: Dr Scott Winch</a:t>
            </a:r>
          </a:p>
          <a:p>
            <a:pPr marL="0" indent="0">
              <a:buNone/>
              <a:defRPr sz="2000"/>
            </a:pPr>
            <a:r>
              <a:rPr lang="en-AU" sz="1700" dirty="0">
                <a:hlinkClick r:id="rId4"/>
              </a:rPr>
              <a:t>scott.winch@saxinstitute.org.au</a:t>
            </a:r>
            <a:endParaRPr lang="en-AU" sz="1700" dirty="0"/>
          </a:p>
          <a:p>
            <a:pPr marL="0" indent="0">
              <a:buNone/>
              <a:defRPr sz="2000"/>
            </a:pPr>
            <a:r>
              <a:rPr lang="en-AU" sz="1700" dirty="0"/>
              <a:t>Mobile 0487443314</a:t>
            </a:r>
          </a:p>
          <a:p>
            <a:pPr marL="0" indent="0">
              <a:buNone/>
              <a:defRPr sz="2000"/>
            </a:pPr>
            <a:r>
              <a:rPr lang="en-AU" sz="1700">
                <a:hlinkClick r:id="rId5"/>
              </a:rPr>
              <a:t>https://www.saxinstitute.org.au/</a:t>
            </a:r>
            <a:endParaRPr lang="en-AU" sz="1700"/>
          </a:p>
          <a:p>
            <a:pPr marL="0" indent="0">
              <a:buNone/>
              <a:defRPr sz="2000"/>
            </a:pPr>
            <a:endParaRPr lang="en-AU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D62184D0-F391-D073-524D-8647898378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04" b="-2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AU" sz="3500"/>
              <a:t>Why This Work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 lnSpcReduction="10000"/>
          </a:bodyPr>
          <a:lstStyle/>
          <a:p>
            <a:endParaRPr lang="en-AU" sz="1700" dirty="0"/>
          </a:p>
          <a:p>
            <a:pPr>
              <a:defRPr sz="2000"/>
            </a:pPr>
            <a:r>
              <a:rPr lang="en-AU" sz="1700" dirty="0"/>
              <a:t>Clinical Quality Registries (CQRs) are vital for improving care, but often lack appropriate governance of Indigenous data.</a:t>
            </a:r>
          </a:p>
          <a:p>
            <a:pPr>
              <a:defRPr sz="2000"/>
            </a:pPr>
            <a:r>
              <a:rPr lang="en-AU" sz="1700" dirty="0"/>
              <a:t>Indigenous Data Sovereignty (IDS) ensures Aboriginal and Torres Strait Islander peoples control their data.</a:t>
            </a:r>
          </a:p>
          <a:p>
            <a:pPr>
              <a:defRPr sz="2000"/>
            </a:pPr>
            <a:r>
              <a:rPr lang="en-AU" sz="1700" dirty="0"/>
              <a:t>IDS is about justice, trust, and community wellbeing.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AE3AF8DA-0D17-98B1-8613-C704336316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7203" b="-2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  <a:noFill/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AU" sz="3200"/>
              <a:t>What is Indigenous Data Sovereignty?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endParaRPr lang="en-AU" sz="1700" dirty="0"/>
          </a:p>
          <a:p>
            <a:pPr>
              <a:defRPr sz="2000"/>
            </a:pPr>
            <a:r>
              <a:rPr lang="en-AU" sz="1700" dirty="0"/>
              <a:t>IDS: The right of Indigenous peoples to govern data about them.</a:t>
            </a:r>
          </a:p>
          <a:p>
            <a:pPr>
              <a:defRPr sz="2000"/>
            </a:pPr>
            <a:r>
              <a:rPr lang="en-AU" sz="1700" dirty="0"/>
              <a:t>Grounded in self-determination and UNDRIP.</a:t>
            </a:r>
          </a:p>
          <a:p>
            <a:pPr>
              <a:defRPr sz="2000"/>
            </a:pPr>
            <a:r>
              <a:rPr lang="en-AU" sz="1700" dirty="0"/>
              <a:t>Moves data governance from extractive to empowering and enabling.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090B3D98-A601-C30A-0D5B-D046EB4D31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04" b="-2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AU" sz="3500"/>
              <a:t>Key 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endParaRPr lang="en-AU" sz="1600" dirty="0"/>
          </a:p>
          <a:p>
            <a:pPr>
              <a:defRPr sz="2000"/>
            </a:pPr>
            <a:r>
              <a:rPr lang="en-AU" sz="1600" dirty="0"/>
              <a:t>CARE Principles: Collective Benefit, Authority to Control, Responsibility, Ethics.</a:t>
            </a:r>
          </a:p>
          <a:p>
            <a:pPr>
              <a:defRPr sz="2000"/>
            </a:pPr>
            <a:r>
              <a:rPr lang="en-AU" sz="1600" dirty="0" err="1"/>
              <a:t>Miaim</a:t>
            </a:r>
            <a:r>
              <a:rPr lang="en-AU" sz="1600" dirty="0"/>
              <a:t> </a:t>
            </a:r>
            <a:r>
              <a:rPr lang="en-AU" sz="1600" dirty="0" err="1"/>
              <a:t>Nayri</a:t>
            </a:r>
            <a:r>
              <a:rPr lang="en-AU" sz="1600" dirty="0"/>
              <a:t> </a:t>
            </a:r>
            <a:r>
              <a:rPr lang="en-AU" sz="1600" dirty="0" err="1"/>
              <a:t>Wingara</a:t>
            </a:r>
            <a:r>
              <a:rPr lang="en-AU" sz="1600" dirty="0"/>
              <a:t> principles</a:t>
            </a:r>
          </a:p>
          <a:p>
            <a:pPr>
              <a:defRPr sz="2000"/>
            </a:pPr>
            <a:r>
              <a:rPr lang="en-AU" sz="1600" dirty="0"/>
              <a:t>NH&amp;MRC Ethics, </a:t>
            </a:r>
            <a:r>
              <a:rPr lang="en-AU" sz="1600" dirty="0" err="1"/>
              <a:t>Lowitja</a:t>
            </a:r>
            <a:r>
              <a:rPr lang="en-AU" sz="1600" dirty="0"/>
              <a:t> Toolkit, NIAA Governance of Indigenous Data Framework.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1203C499-326A-18C6-49EA-D080E093FF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04" b="-2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  <a:noFill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AU" sz="3500"/>
              <a:t>Study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 lnSpcReduction="10000"/>
          </a:bodyPr>
          <a:lstStyle/>
          <a:p>
            <a:endParaRPr lang="en-AU" sz="1700" dirty="0"/>
          </a:p>
          <a:p>
            <a:pPr>
              <a:defRPr sz="2000"/>
            </a:pPr>
            <a:r>
              <a:rPr lang="en-AU" sz="1700" dirty="0"/>
              <a:t>Partnership: Sax Institute, Monash University, Department of Health and Aged Care.</a:t>
            </a:r>
          </a:p>
          <a:p>
            <a:pPr>
              <a:defRPr sz="2000"/>
            </a:pPr>
            <a:r>
              <a:rPr lang="en-AU" sz="1700" dirty="0"/>
              <a:t>Developing a practical Guide to embed IDS in 3 CQRs.</a:t>
            </a:r>
          </a:p>
          <a:p>
            <a:pPr lvl="1">
              <a:defRPr sz="2000"/>
            </a:pPr>
            <a:r>
              <a:rPr lang="en-AU" sz="1300" dirty="0"/>
              <a:t>Cardiac</a:t>
            </a:r>
          </a:p>
          <a:p>
            <a:pPr lvl="1">
              <a:defRPr sz="2000"/>
            </a:pPr>
            <a:r>
              <a:rPr lang="en-AU" sz="1300" dirty="0"/>
              <a:t>Diabetes</a:t>
            </a:r>
          </a:p>
          <a:p>
            <a:pPr lvl="1">
              <a:defRPr sz="2000"/>
            </a:pPr>
            <a:r>
              <a:rPr lang="en-AU" sz="1300" dirty="0"/>
              <a:t>Dementia</a:t>
            </a:r>
            <a:endParaRPr lang="en-AU" sz="1700" dirty="0"/>
          </a:p>
          <a:p>
            <a:pPr>
              <a:defRPr sz="2000"/>
            </a:pPr>
            <a:r>
              <a:rPr lang="en-AU" sz="1700" dirty="0"/>
              <a:t>Guide will support CQRs in governance, data collection, and reporting.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04BC1B55-BA5B-337F-3814-4CEF5CDF93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04" b="-2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  <a:noFill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AU" sz="3500" dirty="0"/>
              <a:t>Study 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pPr>
              <a:defRPr sz="2000"/>
            </a:pPr>
            <a:r>
              <a:rPr lang="en-AU" sz="1700" dirty="0"/>
              <a:t>Support CQRs to co-design Indigenous-led governance policies.</a:t>
            </a:r>
          </a:p>
          <a:p>
            <a:pPr>
              <a:defRPr sz="2000"/>
            </a:pPr>
            <a:r>
              <a:rPr lang="en-AU" sz="1700" dirty="0"/>
              <a:t>Improve Indigenous data collection and reporting.</a:t>
            </a:r>
          </a:p>
          <a:p>
            <a:pPr>
              <a:defRPr sz="2000"/>
            </a:pPr>
            <a:r>
              <a:rPr lang="en-AU" sz="1700" dirty="0"/>
              <a:t>Ensure culturally safe and ethical data practices.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CFE747ED-4416-609B-50CB-582363223B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04" b="-2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AU" sz="3500"/>
              <a:t>Project Phases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endParaRPr lang="en-AU" sz="1700" dirty="0"/>
          </a:p>
          <a:p>
            <a:pPr>
              <a:defRPr sz="2000"/>
            </a:pPr>
            <a:r>
              <a:rPr lang="en-AU" sz="1700" dirty="0"/>
              <a:t>Phase 1: Project governance, evidence review, ethics.</a:t>
            </a:r>
          </a:p>
          <a:p>
            <a:pPr>
              <a:defRPr sz="2000"/>
            </a:pPr>
            <a:r>
              <a:rPr lang="en-AU" sz="1700" dirty="0"/>
              <a:t>Phase 2: Stakeholder engagement (interviews, roundtables).</a:t>
            </a:r>
          </a:p>
          <a:p>
            <a:pPr>
              <a:defRPr sz="2000"/>
            </a:pPr>
            <a:r>
              <a:rPr lang="en-AU" sz="1700" dirty="0"/>
              <a:t>Phase 3: Pilot testing the Guide with three registries.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0F4DDEBE-F437-81E3-EB2E-74964F7082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04" b="-2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AU" sz="3500"/>
              <a:t>Evidence Review – Key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endParaRPr lang="en-AU" sz="1700" dirty="0"/>
          </a:p>
          <a:p>
            <a:pPr>
              <a:defRPr sz="2000"/>
            </a:pPr>
            <a:r>
              <a:rPr lang="en-AU" sz="1700" dirty="0"/>
              <a:t>International momentum gaining for IDS, but limited embedding in CQRs.</a:t>
            </a:r>
          </a:p>
          <a:p>
            <a:pPr>
              <a:defRPr sz="2000"/>
            </a:pPr>
            <a:r>
              <a:rPr lang="en-AU" sz="1700" dirty="0"/>
              <a:t>Barriers: lack of resources and guidance, institutional resistance, legislative misalignment.</a:t>
            </a:r>
          </a:p>
          <a:p>
            <a:pPr>
              <a:defRPr sz="2000"/>
            </a:pPr>
            <a:r>
              <a:rPr lang="en-AU" sz="1700" dirty="0"/>
              <a:t>Enablers: Indigenous leadership, co-design, clear frameworks.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919B1AC-30B5-93D4-91D7-00EC0B8C00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04" b="-2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  <a:noFill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1900" b="1" dirty="0"/>
              <a:t>Indigenous governance, ethics and data collection in Australian clinical registries</a:t>
            </a:r>
            <a:br>
              <a:rPr lang="en-AU" sz="1900" b="1" dirty="0"/>
            </a:br>
            <a:r>
              <a:rPr lang="en-AU" sz="1900" b="1" dirty="0"/>
              <a:t>Ryder et al, 2024</a:t>
            </a:r>
            <a:br>
              <a:rPr lang="en-AU" sz="1900" dirty="0"/>
            </a:br>
            <a:endParaRPr lang="en-AU" sz="1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AU" sz="1700"/>
          </a:p>
          <a:p>
            <a:pPr>
              <a:lnSpc>
                <a:spcPct val="90000"/>
              </a:lnSpc>
              <a:defRPr sz="2000"/>
            </a:pPr>
            <a:r>
              <a:rPr lang="en-AU" sz="1700"/>
              <a:t>Audit of 107 Australian clinical registries (Ryder et al., MJA 2024):</a:t>
            </a:r>
          </a:p>
          <a:p>
            <a:pPr>
              <a:lnSpc>
                <a:spcPct val="90000"/>
              </a:lnSpc>
              <a:defRPr sz="2000"/>
            </a:pPr>
            <a:r>
              <a:rPr lang="en-AU" sz="1700"/>
              <a:t>61% collected ethnicity data; only 45% identified Aboriginal/Torres Strait Islander status.</a:t>
            </a:r>
          </a:p>
          <a:p>
            <a:pPr>
              <a:lnSpc>
                <a:spcPct val="90000"/>
              </a:lnSpc>
              <a:defRPr sz="2000"/>
            </a:pPr>
            <a:r>
              <a:rPr lang="en-AU" sz="1700"/>
              <a:t>Only 7% had Indigenous representation on governance committees.</a:t>
            </a:r>
          </a:p>
          <a:p>
            <a:pPr>
              <a:lnSpc>
                <a:spcPct val="90000"/>
              </a:lnSpc>
              <a:defRPr sz="2000"/>
            </a:pPr>
            <a:r>
              <a:rPr lang="en-AU" sz="1700"/>
              <a:t>12% had Aboriginal HREC approval for studies involving Indigenous data.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747</Words>
  <Application>Microsoft Office PowerPoint</Application>
  <PresentationFormat>On-screen Show (4:3)</PresentationFormat>
  <Paragraphs>95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Arial</vt:lpstr>
      <vt:lpstr>Calibri</vt:lpstr>
      <vt:lpstr>Office Theme</vt:lpstr>
      <vt:lpstr>Embedding Indigenous Data Sovereignty in Clinical Quality Registries</vt:lpstr>
      <vt:lpstr>Why This Work Matters</vt:lpstr>
      <vt:lpstr>What is Indigenous Data Sovereignty?</vt:lpstr>
      <vt:lpstr>Key Frameworks</vt:lpstr>
      <vt:lpstr>Study Overview</vt:lpstr>
      <vt:lpstr>Study Aims</vt:lpstr>
      <vt:lpstr>Project Phases</vt:lpstr>
      <vt:lpstr>Evidence Review – Key Findings</vt:lpstr>
      <vt:lpstr>Indigenous governance, ethics and data collection in Australian clinical registries Ryder et al, 2024 </vt:lpstr>
      <vt:lpstr>CQRs leading</vt:lpstr>
      <vt:lpstr>Implications from this Study</vt:lpstr>
      <vt:lpstr>Stakeholder Engagement</vt:lpstr>
      <vt:lpstr>What Success Looks Like</vt:lpstr>
      <vt:lpstr>Next Steps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Scott Winch</dc:creator>
  <cp:keywords/>
  <dc:description>generated using python-pptx</dc:description>
  <cp:lastModifiedBy>Scott Winch</cp:lastModifiedBy>
  <cp:revision>3</cp:revision>
  <dcterms:created xsi:type="dcterms:W3CDTF">2013-01-27T09:14:16Z</dcterms:created>
  <dcterms:modified xsi:type="dcterms:W3CDTF">2026-01-25T23:16:33Z</dcterms:modified>
  <cp:category/>
</cp:coreProperties>
</file>