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97" r:id="rId2"/>
    <p:sldId id="390" r:id="rId3"/>
    <p:sldId id="404" r:id="rId4"/>
    <p:sldId id="405" r:id="rId5"/>
    <p:sldId id="389" r:id="rId6"/>
    <p:sldId id="420" r:id="rId7"/>
    <p:sldId id="419" r:id="rId8"/>
    <p:sldId id="273" r:id="rId9"/>
    <p:sldId id="424" r:id="rId10"/>
    <p:sldId id="425" r:id="rId11"/>
    <p:sldId id="426" r:id="rId12"/>
    <p:sldId id="429" r:id="rId13"/>
    <p:sldId id="416" r:id="rId14"/>
    <p:sldId id="430" r:id="rId15"/>
    <p:sldId id="409" r:id="rId16"/>
    <p:sldId id="410" r:id="rId17"/>
    <p:sldId id="412" r:id="rId18"/>
    <p:sldId id="432" r:id="rId19"/>
    <p:sldId id="396" r:id="rId20"/>
    <p:sldId id="435" r:id="rId21"/>
    <p:sldId id="434" r:id="rId22"/>
    <p:sldId id="422" r:id="rId23"/>
    <p:sldId id="427" r:id="rId24"/>
    <p:sldId id="411" r:id="rId25"/>
  </p:sldIdLst>
  <p:sldSz cx="9144000" cy="6858000" type="screen4x3"/>
  <p:notesSz cx="10234613" cy="71040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246"/>
    <a:srgbClr val="E41C3A"/>
    <a:srgbClr val="D7003A"/>
    <a:srgbClr val="414042"/>
    <a:srgbClr val="EE2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88462" autoAdjust="0"/>
  </p:normalViewPr>
  <p:slideViewPr>
    <p:cSldViewPr snapToGrid="0" snapToObjects="1">
      <p:cViewPr varScale="1">
        <p:scale>
          <a:sx n="70" d="100"/>
          <a:sy n="70" d="100"/>
        </p:scale>
        <p:origin x="131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9" cy="356437"/>
          </a:xfrm>
          <a:prstGeom prst="rect">
            <a:avLst/>
          </a:prstGeom>
        </p:spPr>
        <p:txBody>
          <a:bodyPr vert="horz" lIns="94750" tIns="47375" rIns="94750" bIns="4737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7" y="1"/>
            <a:ext cx="4434999" cy="356437"/>
          </a:xfrm>
          <a:prstGeom prst="rect">
            <a:avLst/>
          </a:prstGeom>
        </p:spPr>
        <p:txBody>
          <a:bodyPr vert="horz" lIns="94750" tIns="47375" rIns="94750" bIns="47375" rtlCol="0"/>
          <a:lstStyle>
            <a:lvl1pPr algn="r">
              <a:defRPr sz="1200"/>
            </a:lvl1pPr>
          </a:lstStyle>
          <a:p>
            <a:fld id="{4F7AD548-103D-7349-9A7C-82766E0824B7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17900" y="887413"/>
            <a:ext cx="3198813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0" tIns="47375" rIns="94750" bIns="4737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 vert="horz" lIns="94750" tIns="47375" rIns="94750" bIns="473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7627"/>
            <a:ext cx="4434999" cy="356436"/>
          </a:xfrm>
          <a:prstGeom prst="rect">
            <a:avLst/>
          </a:prstGeom>
        </p:spPr>
        <p:txBody>
          <a:bodyPr vert="horz" lIns="94750" tIns="47375" rIns="94750" bIns="4737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7" y="6747627"/>
            <a:ext cx="4434999" cy="356436"/>
          </a:xfrm>
          <a:prstGeom prst="rect">
            <a:avLst/>
          </a:prstGeom>
        </p:spPr>
        <p:txBody>
          <a:bodyPr vert="horz" lIns="94750" tIns="47375" rIns="94750" bIns="47375" rtlCol="0" anchor="b"/>
          <a:lstStyle>
            <a:lvl1pPr algn="r">
              <a:defRPr sz="1200"/>
            </a:lvl1pPr>
          </a:lstStyle>
          <a:p>
            <a:fld id="{4E707AA1-4AED-7347-9131-09F69B56E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3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7900" y="887413"/>
            <a:ext cx="3198813" cy="239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30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7900" y="887413"/>
            <a:ext cx="3198813" cy="239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01">
              <a:defRPr/>
            </a:pPr>
            <a:r>
              <a:rPr lang="en-AU" dirty="0"/>
              <a:t>Registry data can be used to effectively DESIGN trials.  Key “nuisance” parameters directly relevant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77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7900" y="887413"/>
            <a:ext cx="3198813" cy="239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0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7900" y="887413"/>
            <a:ext cx="3198813" cy="239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correlation: When comparing two treatments, want everything to be the same apart from treatment.  So here want everything the same (high correlation) between period 1 and period 2 measurements because they are in different treatment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06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54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7900" y="887413"/>
            <a:ext cx="3198813" cy="239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Cluster RCT needs 23-fold higher sample size.  Crossover needs 4.2 times sample size.  SO savings is   (23-4.2)/23 = 0.82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10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7900" y="887413"/>
            <a:ext cx="3198813" cy="239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Aust, NZ, UK, Canada, Ireland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78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7900" y="887413"/>
            <a:ext cx="3198813" cy="239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70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7900" y="887413"/>
            <a:ext cx="3198813" cy="239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15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7900" y="887413"/>
            <a:ext cx="3198813" cy="239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5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7900" y="887413"/>
            <a:ext cx="3198813" cy="239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39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43250" y="577850"/>
            <a:ext cx="3857625" cy="2894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8F555-1080-4FEB-B5E9-004AFCA7014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626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7900" y="887413"/>
            <a:ext cx="3198813" cy="239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4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7900" y="887413"/>
            <a:ext cx="3198813" cy="239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35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7900" y="887413"/>
            <a:ext cx="3198813" cy="239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38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7900" y="887413"/>
            <a:ext cx="3198813" cy="239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0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7900" y="887413"/>
            <a:ext cx="3198813" cy="239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22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7900" y="887413"/>
            <a:ext cx="3198813" cy="239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2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7900" y="887413"/>
            <a:ext cx="3198813" cy="239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5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43250" y="577850"/>
            <a:ext cx="3857625" cy="2894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8F555-1080-4FEB-B5E9-004AFCA7014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147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7900" y="887413"/>
            <a:ext cx="3198813" cy="239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12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7900" y="887413"/>
            <a:ext cx="3198813" cy="239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12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7900" y="887413"/>
            <a:ext cx="3198813" cy="239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6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ACTA Logo sans serif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" t="5384" r="15027" b="8452"/>
          <a:stretch/>
        </p:blipFill>
        <p:spPr>
          <a:xfrm>
            <a:off x="68644" y="57211"/>
            <a:ext cx="1944923" cy="1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6641889" y="6167327"/>
            <a:ext cx="226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www.clinicaltrialsalliance.org.au</a:t>
            </a:r>
          </a:p>
        </p:txBody>
      </p:sp>
      <p:pic>
        <p:nvPicPr>
          <p:cNvPr id="5" name="Picture 4" descr="ACTA Logo Horizontal PREFER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" y="5886757"/>
            <a:ext cx="1778001" cy="893942"/>
          </a:xfrm>
          <a:prstGeom prst="rect">
            <a:avLst/>
          </a:prstGeom>
        </p:spPr>
      </p:pic>
      <p:pic>
        <p:nvPicPr>
          <p:cNvPr id="6" name="Picture 5" descr="ACTA PP Title Ba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1"/>
          <a:stretch/>
        </p:blipFill>
        <p:spPr>
          <a:xfrm>
            <a:off x="0" y="2"/>
            <a:ext cx="9144000" cy="11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0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641889" y="6167327"/>
            <a:ext cx="226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www.clinicaltrialsalliance.org.au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5742609"/>
            <a:ext cx="9144000" cy="0"/>
          </a:xfrm>
          <a:prstGeom prst="line">
            <a:avLst/>
          </a:prstGeom>
          <a:ln>
            <a:solidFill>
              <a:srgbClr val="F532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39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AAC34-BE26-4351-9CD3-BF9AE948A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3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88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1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64184"/>
            <a:ext cx="546476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Cluster </a:t>
            </a:r>
            <a:r>
              <a:rPr lang="en-US" sz="2800" dirty="0" err="1">
                <a:solidFill>
                  <a:schemeClr val="bg1"/>
                </a:solidFill>
                <a:latin typeface="Open Sans"/>
                <a:cs typeface="Open Sans"/>
              </a:rPr>
              <a:t>randomised</a:t>
            </a:r>
            <a:b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crossover registry-based</a:t>
            </a:r>
            <a:b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trials</a:t>
            </a:r>
            <a:b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</a:br>
            <a:b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</a:br>
            <a:b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en-US" sz="2000" dirty="0">
                <a:solidFill>
                  <a:schemeClr val="bg1"/>
                </a:solidFill>
                <a:latin typeface="Open Sans"/>
                <a:cs typeface="Open Sans"/>
              </a:rPr>
              <a:t>Andrew Forbes</a:t>
            </a:r>
          </a:p>
          <a:p>
            <a:r>
              <a:rPr lang="en-US" sz="2000" dirty="0">
                <a:solidFill>
                  <a:schemeClr val="bg1"/>
                </a:solidFill>
                <a:latin typeface="Open Sans"/>
                <a:cs typeface="Open Sans"/>
              </a:rPr>
              <a:t>Monash University</a:t>
            </a:r>
            <a:br>
              <a:rPr lang="en-US" sz="2000" dirty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en-US" sz="2000" dirty="0">
                <a:solidFill>
                  <a:schemeClr val="bg1"/>
                </a:solidFill>
                <a:latin typeface="Open Sans"/>
                <a:cs typeface="Open Sans"/>
              </a:rPr>
              <a:t>ACTA Registry </a:t>
            </a:r>
            <a:r>
              <a:rPr lang="en-US" sz="2000" dirty="0" err="1">
                <a:solidFill>
                  <a:schemeClr val="bg1"/>
                </a:solidFill>
                <a:latin typeface="Open Sans"/>
                <a:cs typeface="Open Sans"/>
              </a:rPr>
              <a:t>Randomised</a:t>
            </a:r>
            <a:r>
              <a:rPr lang="en-US" sz="2000" dirty="0">
                <a:solidFill>
                  <a:schemeClr val="bg1"/>
                </a:solidFill>
                <a:latin typeface="Open Sans"/>
                <a:cs typeface="Open Sans"/>
              </a:rPr>
              <a:t> Trials, May 19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252" y="6398003"/>
            <a:ext cx="6736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Open Sans"/>
                <a:cs typeface="Open Sans"/>
              </a:rPr>
              <a:t>ACTA gratefully acknowledges operational funding from the Australian Government’s Medical Research Future Fund</a:t>
            </a:r>
          </a:p>
          <a:p>
            <a:endParaRPr lang="en-US" sz="100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1972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978651"/>
            <a:ext cx="9144000" cy="52144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Use ANZ APD </a:t>
            </a:r>
            <a:r>
              <a:rPr lang="en-AU" sz="2400" b="1" i="1" dirty="0"/>
              <a:t>registry data </a:t>
            </a:r>
            <a:r>
              <a:rPr lang="en-AU" sz="2400" dirty="0"/>
              <a:t>to determine key design parameters</a:t>
            </a:r>
          </a:p>
          <a:p>
            <a:pPr lvl="1">
              <a:spcAft>
                <a:spcPts val="600"/>
              </a:spcAft>
              <a:buClr>
                <a:srgbClr val="D7003A"/>
              </a:buClr>
            </a:pPr>
            <a:r>
              <a:rPr lang="en-AU" sz="2000" i="1" dirty="0"/>
              <a:t>[Registries good for design too!]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D7003A"/>
              </a:buClr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Within-ICU mortality correlation ICC ~ 0.035  [APD 2013-2014]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Avg 310 patients/ICU/6 months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D7003A"/>
              </a:buClr>
            </a:pPr>
            <a:br>
              <a:rPr lang="en-AU" dirty="0"/>
            </a:br>
            <a:br>
              <a:rPr lang="en-AU" dirty="0"/>
            </a:br>
            <a:r>
              <a:rPr lang="en-AU" sz="2400" dirty="0"/>
              <a:t>But clustering effects are brutal: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AU" sz="2400" b="1" i="1" dirty="0"/>
              <a:t>An ICU with </a:t>
            </a:r>
            <a:r>
              <a:rPr lang="en-AU" sz="2400" b="1" i="1" dirty="0">
                <a:solidFill>
                  <a:srgbClr val="FF0000"/>
                </a:solidFill>
              </a:rPr>
              <a:t>310</a:t>
            </a:r>
            <a:r>
              <a:rPr lang="en-AU" sz="2400" b="1" i="1" dirty="0"/>
              <a:t> patients has equivalent information to only </a:t>
            </a:r>
            <a:r>
              <a:rPr lang="en-AU" sz="2400" b="1" i="1" dirty="0">
                <a:solidFill>
                  <a:srgbClr val="FF0000"/>
                </a:solidFill>
              </a:rPr>
              <a:t>26</a:t>
            </a:r>
            <a:r>
              <a:rPr lang="en-AU" sz="2400" b="1" i="1" dirty="0"/>
              <a:t> independent patients  !!</a:t>
            </a:r>
            <a:br>
              <a:rPr lang="en-AU" sz="2800" b="1" i="1" dirty="0"/>
            </a:br>
            <a:endParaRPr lang="en-AU" sz="2800" b="1" i="1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AU" sz="2400" b="1" dirty="0">
                <a:sym typeface="Symbol"/>
              </a:rPr>
              <a:t>Trial for 15% reduction </a:t>
            </a:r>
            <a:r>
              <a:rPr lang="en-AU" sz="2400" b="1" dirty="0"/>
              <a:t>would need </a:t>
            </a:r>
            <a:r>
              <a:rPr lang="en-AU" sz="2400" b="1" dirty="0">
                <a:solidFill>
                  <a:srgbClr val="FF0000"/>
                </a:solidFill>
              </a:rPr>
              <a:t>88,000</a:t>
            </a:r>
            <a:r>
              <a:rPr lang="en-AU" sz="2400" b="1" dirty="0"/>
              <a:t> patients in </a:t>
            </a:r>
            <a:r>
              <a:rPr lang="en-AU" sz="2400" b="1" dirty="0">
                <a:solidFill>
                  <a:srgbClr val="FF0000"/>
                </a:solidFill>
              </a:rPr>
              <a:t>284</a:t>
            </a:r>
            <a:r>
              <a:rPr lang="en-AU" sz="2400" b="1" dirty="0"/>
              <a:t> ICU’s!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003" y="430696"/>
            <a:ext cx="5080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Open Sans"/>
                <a:cs typeface="Open Sans"/>
              </a:rPr>
              <a:t>Parallel</a:t>
            </a:r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 cluster RCT sample size</a:t>
            </a:r>
          </a:p>
        </p:txBody>
      </p:sp>
    </p:spTree>
    <p:extLst>
      <p:ext uri="{BB962C8B-B14F-4D97-AF65-F5344CB8AC3E}">
        <p14:creationId xmlns:p14="http://schemas.microsoft.com/office/powerpoint/2010/main" val="3319686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95930" y="1212840"/>
            <a:ext cx="7561030" cy="52144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AU" sz="2400" dirty="0"/>
              <a:t>Cluster crossover trials: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Each </a:t>
            </a:r>
            <a:r>
              <a:rPr lang="en-AU" sz="2000" i="1" dirty="0"/>
              <a:t>ICU </a:t>
            </a:r>
            <a:r>
              <a:rPr lang="en-AU" sz="2000" dirty="0"/>
              <a:t>randomised to an intervention </a:t>
            </a:r>
            <a:r>
              <a:rPr lang="en-AU" sz="2000" b="1" i="1" dirty="0"/>
              <a:t>sequence</a:t>
            </a:r>
            <a:r>
              <a:rPr lang="en-AU" sz="2000" dirty="0"/>
              <a:t> </a:t>
            </a:r>
            <a:br>
              <a:rPr lang="en-AU" sz="2000" dirty="0"/>
            </a:br>
            <a:r>
              <a:rPr lang="en-AU" sz="2000" dirty="0"/>
              <a:t>over two 6 month periods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PPI </a:t>
            </a:r>
            <a:r>
              <a:rPr lang="en-AU" sz="2000" dirty="0">
                <a:sym typeface="Wingdings" panose="05000000000000000000" pitchFamily="2" charset="2"/>
              </a:rPr>
              <a:t> H2RB  or H2RB  PPI</a:t>
            </a:r>
            <a:endParaRPr lang="en-AU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PPI vs H2RB effect estimated by comparisons made </a:t>
            </a:r>
            <a:r>
              <a:rPr lang="en-AU" sz="2000" b="1" dirty="0"/>
              <a:t>within</a:t>
            </a:r>
            <a:r>
              <a:rPr lang="en-AU" sz="2000" dirty="0"/>
              <a:t> each ICU then aggregated</a:t>
            </a:r>
          </a:p>
          <a:p>
            <a:pPr lvl="1"/>
            <a:r>
              <a:rPr lang="en-AU" sz="2000" dirty="0">
                <a:sym typeface="Wingdings" panose="05000000000000000000" pitchFamily="2" charset="2"/>
              </a:rPr>
              <a:t>  </a:t>
            </a:r>
            <a:r>
              <a:rPr lang="en-AU" sz="2000" dirty="0"/>
              <a:t>Removes between-ICU variability</a:t>
            </a:r>
          </a:p>
          <a:p>
            <a:pPr lvl="0">
              <a:lnSpc>
                <a:spcPct val="150000"/>
              </a:lnSpc>
              <a:buClr>
                <a:srgbClr val="D7003A"/>
              </a:buClr>
            </a:pPr>
            <a:endParaRPr lang="en-AU" sz="2400" dirty="0"/>
          </a:p>
          <a:p>
            <a:r>
              <a:rPr lang="en-AU" sz="2000" b="1" dirty="0"/>
              <a:t>End result: </a:t>
            </a:r>
          </a:p>
          <a:p>
            <a:pPr lvl="1"/>
            <a:r>
              <a:rPr lang="en-AU" sz="2000" dirty="0"/>
              <a:t>Cluster crossover trials typically need much smaller number of ICUs and patients than standard parallel cluster trials</a:t>
            </a:r>
          </a:p>
          <a:p>
            <a:pPr lvl="1"/>
            <a:endParaRPr lang="en-AU" sz="2000" dirty="0"/>
          </a:p>
          <a:p>
            <a:pPr lvl="1"/>
            <a:r>
              <a:rPr lang="en-AU" sz="2000" dirty="0"/>
              <a:t>Q:  How much smaller?  </a:t>
            </a:r>
          </a:p>
          <a:p>
            <a:pPr marL="342900" lvl="0" indent="-342900">
              <a:lnSpc>
                <a:spcPct val="15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4003" y="430696"/>
            <a:ext cx="378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Cluster and Cross Over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56738E-65EC-4B43-A270-DB9E68877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330047"/>
              </p:ext>
            </p:extLst>
          </p:nvPr>
        </p:nvGraphicFramePr>
        <p:xfrm>
          <a:off x="6669606" y="1331416"/>
          <a:ext cx="1434838" cy="1165978"/>
        </p:xfrm>
        <a:graphic>
          <a:graphicData uri="http://schemas.openxmlformats.org/drawingml/2006/table">
            <a:tbl>
              <a:tblPr/>
              <a:tblGrid>
                <a:gridCol w="717419">
                  <a:extLst>
                    <a:ext uri="{9D8B030D-6E8A-4147-A177-3AD203B41FA5}">
                      <a16:colId xmlns:a16="http://schemas.microsoft.com/office/drawing/2014/main" val="405425203"/>
                    </a:ext>
                  </a:extLst>
                </a:gridCol>
                <a:gridCol w="717419">
                  <a:extLst>
                    <a:ext uri="{9D8B030D-6E8A-4147-A177-3AD203B41FA5}">
                      <a16:colId xmlns:a16="http://schemas.microsoft.com/office/drawing/2014/main" val="372747382"/>
                    </a:ext>
                  </a:extLst>
                </a:gridCol>
              </a:tblGrid>
              <a:tr h="582989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PPI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H2RB</a:t>
                      </a:r>
                    </a:p>
                    <a:p>
                      <a:pPr algn="ctr" fontAlgn="b"/>
                      <a:endParaRPr lang="en-A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11086"/>
                  </a:ext>
                </a:extLst>
              </a:tr>
              <a:tr h="58298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AU" sz="1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H2RB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PPI</a:t>
                      </a:r>
                    </a:p>
                    <a:p>
                      <a:pPr algn="ctr" fontAlgn="b"/>
                      <a:endParaRPr lang="en-A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31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5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3414" y="1212840"/>
            <a:ext cx="8138470" cy="52144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AU" sz="2400" b="1" dirty="0"/>
              <a:t>Two</a:t>
            </a:r>
            <a:r>
              <a:rPr lang="en-AU" sz="2400" dirty="0"/>
              <a:t> forms of </a:t>
            </a:r>
            <a:r>
              <a:rPr lang="en-AU" sz="2400" dirty="0" err="1"/>
              <a:t>intracluster</a:t>
            </a:r>
            <a:r>
              <a:rPr lang="en-AU" sz="2400" dirty="0"/>
              <a:t> correlation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/>
              <a:t>Between patients in same ICU within </a:t>
            </a:r>
            <a:r>
              <a:rPr lang="en-AU" sz="2400" i="1" dirty="0"/>
              <a:t>same </a:t>
            </a:r>
            <a:r>
              <a:rPr lang="en-AU" sz="2400" dirty="0"/>
              <a:t>period  </a:t>
            </a:r>
            <a:br>
              <a:rPr lang="en-AU" sz="2400" dirty="0"/>
            </a:br>
            <a:r>
              <a:rPr lang="en-AU" sz="2400" dirty="0"/>
              <a:t>“</a:t>
            </a:r>
            <a:r>
              <a:rPr lang="en-AU" sz="2400" dirty="0">
                <a:solidFill>
                  <a:srgbClr val="FF0000"/>
                </a:solidFill>
              </a:rPr>
              <a:t>within period</a:t>
            </a:r>
            <a:r>
              <a:rPr lang="en-AU" sz="2400" dirty="0"/>
              <a:t>” </a:t>
            </a:r>
            <a:r>
              <a:rPr lang="en-AU" sz="2400" b="1" dirty="0">
                <a:solidFill>
                  <a:srgbClr val="00B050"/>
                </a:solidFill>
                <a:sym typeface="Wingdings" pitchFamily="2" charset="2"/>
              </a:rPr>
              <a:t> BAD    </a:t>
            </a:r>
            <a:r>
              <a:rPr lang="en-AU" sz="2000" b="1" dirty="0">
                <a:solidFill>
                  <a:srgbClr val="00B050"/>
                </a:solidFill>
                <a:sym typeface="Wingdings" pitchFamily="2" charset="2"/>
              </a:rPr>
              <a:t>[“clustering </a:t>
            </a:r>
            <a:r>
              <a:rPr lang="en-AU" sz="2000" b="1" dirty="0" err="1">
                <a:solidFill>
                  <a:srgbClr val="00B050"/>
                </a:solidFill>
                <a:sym typeface="Wingdings" pitchFamily="2" charset="2"/>
              </a:rPr>
              <a:t>corr</a:t>
            </a:r>
            <a:r>
              <a:rPr lang="en-AU" sz="2000" b="1" dirty="0">
                <a:solidFill>
                  <a:srgbClr val="00B050"/>
                </a:solidFill>
                <a:sym typeface="Wingdings" pitchFamily="2" charset="2"/>
              </a:rPr>
              <a:t>”]</a:t>
            </a:r>
            <a:endParaRPr lang="en-AU" sz="2400" b="1" i="1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sz="2400" dirty="0"/>
              <a:t>Between patients in same ICU across </a:t>
            </a:r>
            <a:r>
              <a:rPr lang="en-AU" sz="2400" i="1" dirty="0"/>
              <a:t>different</a:t>
            </a:r>
            <a:r>
              <a:rPr lang="en-AU" sz="2400" dirty="0"/>
              <a:t> periods [</a:t>
            </a:r>
            <a:r>
              <a:rPr lang="en-AU" sz="2400" dirty="0" err="1"/>
              <a:t>trts</a:t>
            </a:r>
            <a:r>
              <a:rPr lang="en-AU" sz="2400" dirty="0"/>
              <a:t>] </a:t>
            </a:r>
            <a:br>
              <a:rPr lang="en-AU" sz="2400" dirty="0"/>
            </a:br>
            <a:r>
              <a:rPr lang="en-AU" sz="2400" dirty="0"/>
              <a:t>“</a:t>
            </a:r>
            <a:r>
              <a:rPr lang="en-AU" sz="2400" dirty="0">
                <a:solidFill>
                  <a:srgbClr val="FF0000"/>
                </a:solidFill>
              </a:rPr>
              <a:t>between period</a:t>
            </a:r>
            <a:r>
              <a:rPr lang="en-AU" sz="2400" dirty="0"/>
              <a:t>” </a:t>
            </a:r>
            <a:r>
              <a:rPr lang="en-AU" sz="2400" b="1" dirty="0">
                <a:solidFill>
                  <a:srgbClr val="00B050"/>
                </a:solidFill>
                <a:sym typeface="Wingdings" pitchFamily="2" charset="2"/>
              </a:rPr>
              <a:t> GOOD   </a:t>
            </a:r>
            <a:r>
              <a:rPr lang="en-AU" sz="2000" b="1" dirty="0">
                <a:solidFill>
                  <a:srgbClr val="00B050"/>
                </a:solidFill>
                <a:sym typeface="Wingdings" pitchFamily="2" charset="2"/>
              </a:rPr>
              <a:t>[“crossover </a:t>
            </a:r>
            <a:r>
              <a:rPr lang="en-AU" sz="2000" b="1" dirty="0" err="1">
                <a:solidFill>
                  <a:srgbClr val="00B050"/>
                </a:solidFill>
                <a:sym typeface="Wingdings" pitchFamily="2" charset="2"/>
              </a:rPr>
              <a:t>corr</a:t>
            </a:r>
            <a:r>
              <a:rPr lang="en-AU" sz="2000" b="1" dirty="0">
                <a:solidFill>
                  <a:srgbClr val="00B050"/>
                </a:solidFill>
                <a:sym typeface="Wingdings" pitchFamily="2" charset="2"/>
              </a:rPr>
              <a:t>”]</a:t>
            </a:r>
            <a:br>
              <a:rPr lang="en-AU" sz="2000" b="1" dirty="0">
                <a:solidFill>
                  <a:srgbClr val="00B050"/>
                </a:solidFill>
                <a:sym typeface="Wingdings" pitchFamily="2" charset="2"/>
              </a:rPr>
            </a:br>
            <a:endParaRPr lang="en-AU" sz="2400" b="1" dirty="0">
              <a:solidFill>
                <a:srgbClr val="00B050"/>
              </a:solidFill>
              <a:sym typeface="Wingdings" pitchFamily="2" charset="2"/>
            </a:endParaRPr>
          </a:p>
          <a:p>
            <a:r>
              <a:rPr lang="en-AU" sz="2400" b="1" dirty="0">
                <a:solidFill>
                  <a:srgbClr val="00B050"/>
                </a:solidFill>
                <a:sym typeface="Wingdings" pitchFamily="2" charset="2"/>
              </a:rPr>
              <a:t>GOOD  ≤  BAD </a:t>
            </a:r>
            <a:br>
              <a:rPr lang="en-AU" sz="2400" b="1" dirty="0">
                <a:solidFill>
                  <a:srgbClr val="00B050"/>
                </a:solidFill>
                <a:sym typeface="Wingdings" pitchFamily="2" charset="2"/>
              </a:rPr>
            </a:br>
            <a:endParaRPr lang="en-AU" sz="2400" b="1" dirty="0">
              <a:solidFill>
                <a:srgbClr val="00B050"/>
              </a:solidFill>
              <a:sym typeface="Wingdings" pitchFamily="2" charset="2"/>
            </a:endParaRPr>
          </a:p>
          <a:p>
            <a:r>
              <a:rPr lang="en-AU" sz="2400" b="1" dirty="0">
                <a:solidFill>
                  <a:srgbClr val="0000FF"/>
                </a:solidFill>
                <a:sym typeface="Wingdings" pitchFamily="2" charset="2"/>
              </a:rPr>
              <a:t>Their relative size determines value of crossover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654" y="135728"/>
            <a:ext cx="44299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Within cluster correlations</a:t>
            </a:r>
            <a:b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 – and then there were two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6F1FC8-E46F-4B73-BFA8-C4D8CB86F256}"/>
              </a:ext>
            </a:extLst>
          </p:cNvPr>
          <p:cNvSpPr txBox="1"/>
          <p:nvPr/>
        </p:nvSpPr>
        <p:spPr>
          <a:xfrm>
            <a:off x="1799303" y="5850194"/>
            <a:ext cx="710872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/>
              <a:t>Note: Between-period is “good” only because of the crossover design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AAB8125-2671-4B12-9EC3-BABA81DDE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686956"/>
              </p:ext>
            </p:extLst>
          </p:nvPr>
        </p:nvGraphicFramePr>
        <p:xfrm>
          <a:off x="7572576" y="1331416"/>
          <a:ext cx="1434838" cy="1165978"/>
        </p:xfrm>
        <a:graphic>
          <a:graphicData uri="http://schemas.openxmlformats.org/drawingml/2006/table">
            <a:tbl>
              <a:tblPr/>
              <a:tblGrid>
                <a:gridCol w="717419">
                  <a:extLst>
                    <a:ext uri="{9D8B030D-6E8A-4147-A177-3AD203B41FA5}">
                      <a16:colId xmlns:a16="http://schemas.microsoft.com/office/drawing/2014/main" val="405425203"/>
                    </a:ext>
                  </a:extLst>
                </a:gridCol>
                <a:gridCol w="717419">
                  <a:extLst>
                    <a:ext uri="{9D8B030D-6E8A-4147-A177-3AD203B41FA5}">
                      <a16:colId xmlns:a16="http://schemas.microsoft.com/office/drawing/2014/main" val="372747382"/>
                    </a:ext>
                  </a:extLst>
                </a:gridCol>
              </a:tblGrid>
              <a:tr h="582989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PPI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H2RB</a:t>
                      </a:r>
                    </a:p>
                    <a:p>
                      <a:pPr algn="ctr" fontAlgn="b"/>
                      <a:endParaRPr lang="en-A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11086"/>
                  </a:ext>
                </a:extLst>
              </a:tr>
              <a:tr h="58298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AU" sz="1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H2RB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PPI</a:t>
                      </a:r>
                    </a:p>
                    <a:p>
                      <a:pPr algn="ctr" fontAlgn="b"/>
                      <a:endParaRPr lang="en-A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31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27584" y="3645024"/>
            <a:ext cx="74888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827584" y="3439223"/>
            <a:ext cx="0" cy="432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8316416" y="3455696"/>
            <a:ext cx="0" cy="432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Freeform 10"/>
          <p:cNvSpPr/>
          <p:nvPr/>
        </p:nvSpPr>
        <p:spPr bwMode="auto">
          <a:xfrm>
            <a:off x="4211960" y="2570192"/>
            <a:ext cx="4067067" cy="988554"/>
          </a:xfrm>
          <a:custGeom>
            <a:avLst/>
            <a:gdLst>
              <a:gd name="connsiteX0" fmla="*/ 4522573 w 4522573"/>
              <a:gd name="connsiteY0" fmla="*/ 988554 h 988554"/>
              <a:gd name="connsiteX1" fmla="*/ 1915297 w 4522573"/>
              <a:gd name="connsiteY1" fmla="*/ 13 h 988554"/>
              <a:gd name="connsiteX2" fmla="*/ 0 w 4522573"/>
              <a:gd name="connsiteY2" fmla="*/ 963840 h 988554"/>
              <a:gd name="connsiteX3" fmla="*/ 0 w 4522573"/>
              <a:gd name="connsiteY3" fmla="*/ 963840 h 9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573" h="988554">
                <a:moveTo>
                  <a:pt x="4522573" y="988554"/>
                </a:moveTo>
                <a:cubicBezTo>
                  <a:pt x="3595816" y="496343"/>
                  <a:pt x="2669059" y="4132"/>
                  <a:pt x="1915297" y="13"/>
                </a:cubicBezTo>
                <a:cubicBezTo>
                  <a:pt x="1161535" y="-4106"/>
                  <a:pt x="0" y="963840"/>
                  <a:pt x="0" y="963840"/>
                </a:cubicBezTo>
                <a:lnTo>
                  <a:pt x="0" y="96384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652120" y="1988840"/>
            <a:ext cx="2617500" cy="1666407"/>
          </a:xfrm>
          <a:custGeom>
            <a:avLst/>
            <a:gdLst>
              <a:gd name="connsiteX0" fmla="*/ 4522573 w 4522573"/>
              <a:gd name="connsiteY0" fmla="*/ 988554 h 988554"/>
              <a:gd name="connsiteX1" fmla="*/ 1915297 w 4522573"/>
              <a:gd name="connsiteY1" fmla="*/ 13 h 988554"/>
              <a:gd name="connsiteX2" fmla="*/ 0 w 4522573"/>
              <a:gd name="connsiteY2" fmla="*/ 963840 h 988554"/>
              <a:gd name="connsiteX3" fmla="*/ 0 w 4522573"/>
              <a:gd name="connsiteY3" fmla="*/ 963840 h 9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573" h="988554">
                <a:moveTo>
                  <a:pt x="4522573" y="988554"/>
                </a:moveTo>
                <a:cubicBezTo>
                  <a:pt x="3595816" y="496343"/>
                  <a:pt x="2669059" y="4132"/>
                  <a:pt x="1915297" y="13"/>
                </a:cubicBezTo>
                <a:cubicBezTo>
                  <a:pt x="1161535" y="-4106"/>
                  <a:pt x="0" y="963840"/>
                  <a:pt x="0" y="963840"/>
                </a:cubicBezTo>
                <a:lnTo>
                  <a:pt x="0" y="96384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339752" y="2656470"/>
            <a:ext cx="5929868" cy="988554"/>
          </a:xfrm>
          <a:custGeom>
            <a:avLst/>
            <a:gdLst>
              <a:gd name="connsiteX0" fmla="*/ 4522573 w 4522573"/>
              <a:gd name="connsiteY0" fmla="*/ 988554 h 988554"/>
              <a:gd name="connsiteX1" fmla="*/ 1915297 w 4522573"/>
              <a:gd name="connsiteY1" fmla="*/ 13 h 988554"/>
              <a:gd name="connsiteX2" fmla="*/ 0 w 4522573"/>
              <a:gd name="connsiteY2" fmla="*/ 963840 h 988554"/>
              <a:gd name="connsiteX3" fmla="*/ 0 w 4522573"/>
              <a:gd name="connsiteY3" fmla="*/ 963840 h 9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573" h="988554">
                <a:moveTo>
                  <a:pt x="4522573" y="988554"/>
                </a:moveTo>
                <a:cubicBezTo>
                  <a:pt x="3595816" y="496343"/>
                  <a:pt x="2669059" y="4132"/>
                  <a:pt x="1915297" y="13"/>
                </a:cubicBezTo>
                <a:cubicBezTo>
                  <a:pt x="1161535" y="-4106"/>
                  <a:pt x="0" y="963840"/>
                  <a:pt x="0" y="963840"/>
                </a:cubicBezTo>
                <a:lnTo>
                  <a:pt x="0" y="96384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394821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1:1 RCT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40352" y="391180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Cluster RCT</a:t>
            </a:r>
          </a:p>
          <a:p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466179" y="1432511"/>
            <a:ext cx="6211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% reduction of clustering effect due to crossover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41414" y="4988302"/>
                <a:ext cx="6871644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>
                    <a:latin typeface="+mn-lt"/>
                  </a:rPr>
                  <a:t>Amount wound back depends on size of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/>
                          </a:rPr>
                          <m:t>𝐺𝑂𝑂𝐷</m:t>
                        </m:r>
                        <m:r>
                          <a:rPr lang="en-AU" b="0" i="1" smtClean="0">
                            <a:latin typeface="Cambria Math"/>
                          </a:rPr>
                          <m:t> </m:t>
                        </m:r>
                        <m:r>
                          <a:rPr lang="en-AU" b="0" i="1" smtClean="0">
                            <a:latin typeface="Cambria Math"/>
                          </a:rPr>
                          <m:t>𝐼𝐶𝐶</m:t>
                        </m:r>
                      </m:num>
                      <m:den>
                        <m:r>
                          <a:rPr lang="en-AU" b="0" i="1" smtClean="0">
                            <a:latin typeface="Cambria Math"/>
                          </a:rPr>
                          <m:t>𝐵𝐴𝐷</m:t>
                        </m:r>
                        <m:r>
                          <a:rPr lang="en-AU" b="0" i="1" smtClean="0">
                            <a:latin typeface="Cambria Math"/>
                          </a:rPr>
                          <m:t> </m:t>
                        </m:r>
                        <m:r>
                          <a:rPr lang="en-AU" b="0" i="1" smtClean="0">
                            <a:latin typeface="Cambria Math"/>
                          </a:rPr>
                          <m:t>𝐼𝐶𝐶</m:t>
                        </m:r>
                      </m:den>
                    </m:f>
                  </m:oMath>
                </a14:m>
                <a:r>
                  <a:rPr lang="en-AU" dirty="0">
                    <a:latin typeface="+mn-lt"/>
                  </a:rPr>
                  <a:t>  (approx.)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414" y="4988302"/>
                <a:ext cx="6871644" cy="506870"/>
              </a:xfrm>
              <a:prstGeom prst="rect">
                <a:avLst/>
              </a:prstGeom>
              <a:blipFill>
                <a:blip r:embed="rId3"/>
                <a:stretch>
                  <a:fillRect l="-799" b="-361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286938" y="368096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33%?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74092" y="370644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00FF"/>
                </a:solidFill>
              </a:rPr>
              <a:t>50%?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88751" y="368096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9900"/>
                </a:solidFill>
              </a:rPr>
              <a:t>80%?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9C8C24-698C-453B-B798-17B944B69949}"/>
              </a:ext>
            </a:extLst>
          </p:cNvPr>
          <p:cNvSpPr txBox="1"/>
          <p:nvPr/>
        </p:nvSpPr>
        <p:spPr>
          <a:xfrm>
            <a:off x="254003" y="430696"/>
            <a:ext cx="5343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Wind back the clustering effect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5C056-2330-4F25-9B85-5AB050553A42}"/>
              </a:ext>
            </a:extLst>
          </p:cNvPr>
          <p:cNvSpPr txBox="1"/>
          <p:nvPr/>
        </p:nvSpPr>
        <p:spPr>
          <a:xfrm>
            <a:off x="254002" y="4266153"/>
            <a:ext cx="1034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</a:rPr>
              <a:t>7400 pats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6B54AC-BC6F-4737-A6EB-BFB78920D894}"/>
              </a:ext>
            </a:extLst>
          </p:cNvPr>
          <p:cNvSpPr txBox="1"/>
          <p:nvPr/>
        </p:nvSpPr>
        <p:spPr>
          <a:xfrm>
            <a:off x="7799404" y="4208746"/>
            <a:ext cx="1226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</a:rPr>
              <a:t>88000 pats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44129" y="1212840"/>
            <a:ext cx="8681884" cy="52144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342900" lvl="0" indent="-342900">
              <a:lnSpc>
                <a:spcPct val="15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Within-period (BAD) ICC= 0.035</a:t>
            </a:r>
          </a:p>
          <a:p>
            <a:pPr marL="342900" indent="-342900">
              <a:lnSpc>
                <a:spcPct val="15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Between-period (GOOD) ICC= 0.025     </a:t>
            </a:r>
            <a:r>
              <a:rPr lang="en-AU" sz="2000" dirty="0"/>
              <a:t>[Good/Bad = 0.71]</a:t>
            </a:r>
            <a:endParaRPr lang="en-AU" sz="2400" dirty="0">
              <a:sym typeface="Wingdings" panose="05000000000000000000" pitchFamily="2" charset="2"/>
            </a:endParaRPr>
          </a:p>
          <a:p>
            <a:pPr marL="342900" indent="-342900"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>
                <a:sym typeface="Wingdings" panose="05000000000000000000" pitchFamily="2" charset="2"/>
              </a:rPr>
              <a:t>To detect 15% reduction with 310 pats/ICU/6months, 80% power:</a:t>
            </a:r>
            <a:br>
              <a:rPr lang="en-AU" sz="2400" dirty="0">
                <a:sym typeface="Wingdings" panose="05000000000000000000" pitchFamily="2" charset="2"/>
              </a:rPr>
            </a:br>
            <a:r>
              <a:rPr lang="en-AU" sz="2400" dirty="0">
                <a:sym typeface="Wingdings" panose="05000000000000000000" pitchFamily="2" charset="2"/>
              </a:rPr>
              <a:t>   </a:t>
            </a:r>
            <a:r>
              <a:rPr lang="en-AU" sz="2400" b="1" dirty="0">
                <a:solidFill>
                  <a:srgbClr val="F53246"/>
                </a:solidFill>
                <a:sym typeface="Wingdings" panose="05000000000000000000" pitchFamily="2" charset="2"/>
              </a:rPr>
              <a:t>50 ICUs  = 31,000 patients</a:t>
            </a:r>
            <a:br>
              <a:rPr lang="en-AU" sz="2400" dirty="0">
                <a:sym typeface="Wingdings" panose="05000000000000000000" pitchFamily="2" charset="2"/>
              </a:rPr>
            </a:br>
            <a:endParaRPr lang="en-AU" sz="2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Clr>
                <a:srgbClr val="D7003A"/>
              </a:buClr>
            </a:pPr>
            <a:r>
              <a:rPr lang="en-AU" sz="2000" dirty="0" err="1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Indiv</a:t>
            </a:r>
            <a:r>
              <a:rPr lang="en-AU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RCT: 			7400 patients  (24 ICUs)</a:t>
            </a:r>
          </a:p>
          <a:p>
            <a:pPr>
              <a:lnSpc>
                <a:spcPct val="150000"/>
              </a:lnSpc>
              <a:buClr>
                <a:srgbClr val="D7003A"/>
              </a:buClr>
            </a:pPr>
            <a:r>
              <a:rPr lang="en-AU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Cluster RCT: 			88,000 pats  (284 ICUs)</a:t>
            </a:r>
          </a:p>
          <a:p>
            <a:pPr>
              <a:lnSpc>
                <a:spcPct val="150000"/>
              </a:lnSpc>
              <a:buClr>
                <a:srgbClr val="D7003A"/>
              </a:buClr>
            </a:pPr>
            <a:r>
              <a:rPr lang="en-AU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Cluster Crossover: 	31,000 pats  (50 ICUs)</a:t>
            </a:r>
          </a:p>
          <a:p>
            <a:pPr>
              <a:buClr>
                <a:srgbClr val="D7003A"/>
              </a:buClr>
            </a:pPr>
            <a:r>
              <a:rPr lang="en-AU" sz="2400" dirty="0">
                <a:sym typeface="Wingdings" panose="05000000000000000000" pitchFamily="2" charset="2"/>
              </a:rPr>
              <a:t> </a:t>
            </a:r>
            <a:r>
              <a:rPr lang="en-AU" sz="2400" b="1" i="1" dirty="0">
                <a:solidFill>
                  <a:srgbClr val="E41C3A"/>
                </a:solidFill>
                <a:sym typeface="Wingdings" panose="05000000000000000000" pitchFamily="2" charset="2"/>
              </a:rPr>
              <a:t>66% of the clustering effect on #patients has been recovered</a:t>
            </a:r>
            <a:br>
              <a:rPr lang="en-AU" sz="2400" b="1" i="1" dirty="0">
                <a:solidFill>
                  <a:srgbClr val="E41C3A"/>
                </a:solidFill>
                <a:sym typeface="Wingdings" panose="05000000000000000000" pitchFamily="2" charset="2"/>
              </a:rPr>
            </a:br>
            <a:r>
              <a:rPr lang="en-AU" sz="2400" b="1" i="1" dirty="0">
                <a:solidFill>
                  <a:srgbClr val="E41C3A"/>
                </a:solidFill>
                <a:sym typeface="Wingdings" panose="05000000000000000000" pitchFamily="2" charset="2"/>
              </a:rPr>
              <a:t>		</a:t>
            </a:r>
            <a:r>
              <a:rPr lang="en-AU" sz="2400" i="1" dirty="0">
                <a:sym typeface="Wingdings" panose="05000000000000000000" pitchFamily="2" charset="2"/>
              </a:rPr>
              <a:t>[and 82% of number of ICUs]</a:t>
            </a:r>
            <a:endParaRPr lang="en-AU" sz="2400" i="1" dirty="0"/>
          </a:p>
          <a:p>
            <a:pPr lvl="0">
              <a:lnSpc>
                <a:spcPct val="150000"/>
              </a:lnSpc>
              <a:buClr>
                <a:srgbClr val="D7003A"/>
              </a:buClr>
            </a:pP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4003" y="430696"/>
            <a:ext cx="7983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PEPTIC planning – trial over two 6-month periods</a:t>
            </a:r>
          </a:p>
        </p:txBody>
      </p:sp>
    </p:spTree>
    <p:extLst>
      <p:ext uri="{BB962C8B-B14F-4D97-AF65-F5344CB8AC3E}">
        <p14:creationId xmlns:p14="http://schemas.microsoft.com/office/powerpoint/2010/main" val="173470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21566" y="-255904"/>
            <a:ext cx="7561030" cy="52144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>
              <a:lnSpc>
                <a:spcPct val="150000"/>
              </a:lnSpc>
              <a:buClr>
                <a:srgbClr val="D7003A"/>
              </a:buClr>
            </a:pPr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4003" y="430696"/>
            <a:ext cx="7850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The PEPTIC  cluster crossover registry-based trial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94D8F00-0DE1-4B68-ABC7-FF999E0B4BCB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t="1204" b="68853"/>
          <a:stretch/>
        </p:blipFill>
        <p:spPr>
          <a:xfrm>
            <a:off x="3515099" y="1217605"/>
            <a:ext cx="5628902" cy="25406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D69C12DA-AB82-43B0-93B3-789DC43B93B1}"/>
              </a:ext>
            </a:extLst>
          </p:cNvPr>
          <p:cNvSpPr txBox="1"/>
          <p:nvPr/>
        </p:nvSpPr>
        <p:spPr>
          <a:xfrm>
            <a:off x="139868" y="1504168"/>
            <a:ext cx="9429991" cy="180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entury Gothic" panose="020B0502020202020204" pitchFamily="34" charset="0"/>
              </a:rPr>
              <a:t>26 982 patients </a:t>
            </a:r>
          </a:p>
          <a:p>
            <a:endParaRPr lang="en-US" sz="105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50 ICUs    </a:t>
            </a:r>
            <a:r>
              <a:rPr lang="en-US" sz="1600" dirty="0">
                <a:latin typeface="Century Gothic" panose="020B0502020202020204" pitchFamily="34" charset="0"/>
              </a:rPr>
              <a:t>[</a:t>
            </a:r>
            <a:r>
              <a:rPr lang="en-US" sz="1600" dirty="0" err="1">
                <a:latin typeface="Century Gothic" panose="020B0502020202020204" pitchFamily="34" charset="0"/>
              </a:rPr>
              <a:t>Trts</a:t>
            </a:r>
            <a:r>
              <a:rPr lang="en-US" sz="1600" dirty="0">
                <a:latin typeface="Century Gothic" panose="020B0502020202020204" pitchFamily="34" charset="0"/>
              </a:rPr>
              <a:t> open-label]</a:t>
            </a:r>
          </a:p>
          <a:p>
            <a:endParaRPr lang="en-US" sz="105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5 countries</a:t>
            </a:r>
            <a:endParaRPr lang="en-US" sz="5400" dirty="0">
              <a:latin typeface="Century Gothic" panose="020B0502020202020204" pitchFamily="34" charset="0"/>
            </a:endParaRPr>
          </a:p>
          <a:p>
            <a:endParaRPr lang="en-US" sz="105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Budget &lt;USD$500k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4A18DAF1-17A4-4BA7-8445-A05A09A8304B}"/>
              </a:ext>
            </a:extLst>
          </p:cNvPr>
          <p:cNvSpPr txBox="1"/>
          <p:nvPr/>
        </p:nvSpPr>
        <p:spPr>
          <a:xfrm>
            <a:off x="254003" y="4013944"/>
            <a:ext cx="416652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entury Gothic" panose="020B0502020202020204" pitchFamily="34" charset="0"/>
              </a:rPr>
              <a:t>A combination of </a:t>
            </a:r>
            <a:r>
              <a:rPr lang="en-US" sz="4000" dirty="0">
                <a:latin typeface="Century Gothic" panose="020B0502020202020204" pitchFamily="34" charset="0"/>
              </a:rPr>
              <a:t>registry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 &amp; </a:t>
            </a:r>
            <a:r>
              <a:rPr lang="en-US" sz="4000" dirty="0">
                <a:latin typeface="Century Gothic" panose="020B0502020202020204" pitchFamily="34" charset="0"/>
              </a:rPr>
              <a:t>trial-specific 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data sources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690410-0122-498C-BE60-F8A0D662C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897" y="3422795"/>
            <a:ext cx="1109575" cy="698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7B9B5F-0A84-4BF7-9BBF-4C05ADFDB67C}"/>
              </a:ext>
            </a:extLst>
          </p:cNvPr>
          <p:cNvSpPr/>
          <p:nvPr/>
        </p:nvSpPr>
        <p:spPr>
          <a:xfrm>
            <a:off x="4733034" y="3696756"/>
            <a:ext cx="2862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i="1" dirty="0">
                <a:solidFill>
                  <a:srgbClr val="333333"/>
                </a:solidFill>
                <a:latin typeface="Guardian TextSans Web"/>
              </a:rPr>
              <a:t>JAMA. </a:t>
            </a:r>
            <a:r>
              <a:rPr lang="en-AU" dirty="0">
                <a:solidFill>
                  <a:srgbClr val="333333"/>
                </a:solidFill>
                <a:latin typeface="Guardian TextSans Web"/>
              </a:rPr>
              <a:t>2020;323(7):616-626.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E57DEB-CB33-4A1D-BBBE-44AE23BA1CD8}"/>
              </a:ext>
            </a:extLst>
          </p:cNvPr>
          <p:cNvSpPr txBox="1"/>
          <p:nvPr/>
        </p:nvSpPr>
        <p:spPr>
          <a:xfrm>
            <a:off x="4202081" y="5259627"/>
            <a:ext cx="4414684" cy="646331"/>
          </a:xfrm>
          <a:prstGeom prst="rect">
            <a:avLst/>
          </a:prstGeom>
          <a:noFill/>
          <a:ln>
            <a:solidFill>
              <a:srgbClr val="D7003A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Consent: Waiver or opt-out according to local HREC    (154/26982 = 0.6% opted out)</a:t>
            </a:r>
          </a:p>
        </p:txBody>
      </p:sp>
    </p:spTree>
    <p:extLst>
      <p:ext uri="{BB962C8B-B14F-4D97-AF65-F5344CB8AC3E}">
        <p14:creationId xmlns:p14="http://schemas.microsoft.com/office/powerpoint/2010/main" val="106872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2038" y="953916"/>
            <a:ext cx="8539923" cy="52144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>
              <a:lnSpc>
                <a:spcPct val="150000"/>
              </a:lnSpc>
              <a:buClr>
                <a:srgbClr val="D7003A"/>
              </a:buClr>
            </a:pPr>
            <a:r>
              <a:rPr lang="en-AU" sz="2000" dirty="0"/>
              <a:t>From registries in each country</a:t>
            </a:r>
          </a:p>
          <a:p>
            <a:pPr marL="342900" lvl="0" indent="-342900">
              <a:lnSpc>
                <a:spcPct val="15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000" dirty="0"/>
              <a:t>Baseline characteristics, ventilation information (some)</a:t>
            </a:r>
          </a:p>
          <a:p>
            <a:pPr marL="342900" lvl="0" indent="-342900">
              <a:lnSpc>
                <a:spcPct val="15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000" dirty="0"/>
              <a:t>Mortality, ICU/Hosp </a:t>
            </a:r>
            <a:r>
              <a:rPr lang="en-AU" sz="2000" dirty="0" err="1"/>
              <a:t>LoS</a:t>
            </a:r>
            <a:br>
              <a:rPr lang="en-AU" sz="2000" dirty="0"/>
            </a:br>
            <a:endParaRPr lang="en-AU" sz="2000" dirty="0"/>
          </a:p>
          <a:p>
            <a:pPr lvl="0">
              <a:lnSpc>
                <a:spcPct val="150000"/>
              </a:lnSpc>
              <a:buClr>
                <a:srgbClr val="D7003A"/>
              </a:buClr>
            </a:pPr>
            <a:r>
              <a:rPr lang="en-AU" sz="2000" dirty="0"/>
              <a:t>Site-specific resources  </a:t>
            </a:r>
            <a:r>
              <a:rPr lang="en-AU" sz="1600" dirty="0"/>
              <a:t>(i.e. by local site coordinator)</a:t>
            </a:r>
            <a:r>
              <a:rPr lang="en-AU" sz="2000" dirty="0"/>
              <a:t>:</a:t>
            </a:r>
          </a:p>
          <a:p>
            <a:pPr marL="342900" lvl="0" indent="-342900">
              <a:lnSpc>
                <a:spcPct val="15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000" dirty="0"/>
              <a:t>Upper GI bleeds and </a:t>
            </a:r>
            <a:r>
              <a:rPr lang="en-AU" sz="2000" dirty="0" err="1"/>
              <a:t>C.diff</a:t>
            </a:r>
            <a:r>
              <a:rPr lang="en-AU" sz="2000" dirty="0"/>
              <a:t> infections</a:t>
            </a:r>
          </a:p>
          <a:p>
            <a:pPr marL="342900" lvl="0" indent="-342900">
              <a:lnSpc>
                <a:spcPct val="15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000" b="1" i="1" dirty="0"/>
              <a:t>Monthly one-day audits</a:t>
            </a:r>
            <a:r>
              <a:rPr lang="en-AU" sz="2000" dirty="0"/>
              <a:t> or electronic or pharmacy records of actual stress ulcer prophylaxis used (adherence) </a:t>
            </a:r>
          </a:p>
          <a:p>
            <a:pPr marL="800100" lvl="1" indent="-342900">
              <a:lnSpc>
                <a:spcPct val="15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000" b="1" i="1" dirty="0"/>
              <a:t>Not</a:t>
            </a:r>
            <a:r>
              <a:rPr lang="en-AU" sz="2000" dirty="0"/>
              <a:t> comprehensive individual level 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003" y="430696"/>
            <a:ext cx="3358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PEPTIC data sources</a:t>
            </a:r>
          </a:p>
        </p:txBody>
      </p:sp>
    </p:spTree>
    <p:extLst>
      <p:ext uri="{BB962C8B-B14F-4D97-AF65-F5344CB8AC3E}">
        <p14:creationId xmlns:p14="http://schemas.microsoft.com/office/powerpoint/2010/main" val="3983073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4003" y="1317381"/>
                <a:ext cx="8811339" cy="5214464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r>
                  <a:rPr lang="en-US" sz="2000" dirty="0"/>
                  <a:t>Mortality: </a:t>
                </a:r>
                <a:r>
                  <a:rPr lang="en-US" sz="2000" dirty="0">
                    <a:solidFill>
                      <a:srgbClr val="E41C3A"/>
                    </a:solidFill>
                  </a:rPr>
                  <a:t>18.3%</a:t>
                </a:r>
                <a:r>
                  <a:rPr lang="en-US" sz="2000" dirty="0"/>
                  <a:t> in PPI condition  and </a:t>
                </a:r>
                <a:r>
                  <a:rPr lang="en-US" sz="2000" dirty="0">
                    <a:solidFill>
                      <a:srgbClr val="E41C3A"/>
                    </a:solidFill>
                  </a:rPr>
                  <a:t>17.5%</a:t>
                </a:r>
                <a:r>
                  <a:rPr lang="en-US" sz="2000" dirty="0"/>
                  <a:t> in H2RB</a:t>
                </a:r>
              </a:p>
              <a:p>
                <a:r>
                  <a:rPr lang="en-US" sz="2000" dirty="0"/>
                  <a:t>Risk ratio PPI vs H2RB  </a:t>
                </a:r>
                <a:r>
                  <a:rPr lang="en-US" sz="2000" dirty="0">
                    <a:solidFill>
                      <a:srgbClr val="E41C3A"/>
                    </a:solidFill>
                  </a:rPr>
                  <a:t>1.05</a:t>
                </a:r>
                <a:r>
                  <a:rPr lang="en-US" sz="2000" dirty="0"/>
                  <a:t>   95% CI  </a:t>
                </a:r>
                <a:r>
                  <a:rPr lang="en-US" sz="2000" dirty="0">
                    <a:solidFill>
                      <a:srgbClr val="E41C3A"/>
                    </a:solidFill>
                  </a:rPr>
                  <a:t>1.00 to 1.10  </a:t>
                </a:r>
              </a:p>
              <a:p>
                <a:pPr marL="342900" indent="-342900">
                  <a:buFont typeface="Wingdings" panose="05000000000000000000" pitchFamily="2" charset="2"/>
                  <a:buChar char="à"/>
                </a:pPr>
                <a:r>
                  <a:rPr lang="en-US" sz="2000" dirty="0"/>
                  <a:t>Default policy to treat with PPI has ~5% increase in mortality risk</a:t>
                </a:r>
              </a:p>
              <a:p>
                <a:pPr marL="342900" indent="-342900">
                  <a:buFont typeface="Wingdings" panose="05000000000000000000" pitchFamily="2" charset="2"/>
                  <a:buChar char="à"/>
                </a:pPr>
                <a:r>
                  <a:rPr lang="en-US" sz="2000" dirty="0"/>
                  <a:t>If 2.5m patients ventilated in ICU, 23250 lives saved if use H2RB rather than PPIs</a:t>
                </a:r>
              </a:p>
              <a:p>
                <a:pPr marL="342900" indent="-342900">
                  <a:buFont typeface="Wingdings" panose="05000000000000000000" pitchFamily="2" charset="2"/>
                  <a:buChar char="à"/>
                </a:pPr>
                <a:endParaRPr lang="en-US" sz="1400" dirty="0"/>
              </a:p>
              <a:p>
                <a:r>
                  <a:rPr lang="en-US" sz="1600" dirty="0"/>
                  <a:t>[But PPI did clearly reduced GI Bleeds  RR=0.73 (0.57-0.92)]</a:t>
                </a:r>
              </a:p>
              <a:p>
                <a:endParaRPr lang="en-US" sz="2800" dirty="0"/>
              </a:p>
              <a:p>
                <a:r>
                  <a:rPr lang="en-US" sz="2000" dirty="0"/>
                  <a:t>Result was more precise than anticipated!</a:t>
                </a:r>
              </a:p>
              <a:p>
                <a:r>
                  <a:rPr lang="en-US" sz="2000" dirty="0">
                    <a:sym typeface="Wingdings" panose="05000000000000000000" pitchFamily="2" charset="2"/>
                  </a:rPr>
                  <a:t> Had s</a:t>
                </a:r>
                <a:r>
                  <a:rPr lang="en-US" sz="2000" dirty="0"/>
                  <a:t>ame precision as an individually </a:t>
                </a:r>
                <a:r>
                  <a:rPr lang="en-US" sz="2000" dirty="0" err="1"/>
                  <a:t>randomised</a:t>
                </a:r>
                <a:r>
                  <a:rPr lang="en-US" sz="2000" dirty="0"/>
                  <a:t> trial of 27000 pats!!   Why?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Got lucky!</a:t>
                </a:r>
              </a:p>
              <a:p>
                <a:r>
                  <a:rPr lang="en-US" sz="2000" dirty="0"/>
                  <a:t>GOOD </a:t>
                </a:r>
                <a:r>
                  <a:rPr lang="en-US" sz="2000" dirty="0" err="1"/>
                  <a:t>corr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BAD </a:t>
                </a:r>
                <a:r>
                  <a:rPr lang="en-US" sz="2000" dirty="0" err="1"/>
                  <a:t>corr</a:t>
                </a:r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>
                    <a:sym typeface="Wingdings" panose="05000000000000000000" pitchFamily="2" charset="2"/>
                  </a:rPr>
                  <a:t> </a:t>
                </a:r>
                <a:r>
                  <a:rPr lang="en-US" sz="2000" dirty="0"/>
                  <a:t>Best case scenario ,  but not </a:t>
                </a:r>
                <a:r>
                  <a:rPr lang="en-US" sz="2000" dirty="0" err="1"/>
                  <a:t>nec</a:t>
                </a:r>
                <a:r>
                  <a:rPr lang="en-US" sz="2000" dirty="0"/>
                  <a:t>. generalizable to other cluster RRTs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3" y="1317381"/>
                <a:ext cx="8811339" cy="5214464"/>
              </a:xfrm>
              <a:prstGeom prst="rect">
                <a:avLst/>
              </a:prstGeom>
              <a:blipFill>
                <a:blip r:embed="rId3"/>
                <a:stretch>
                  <a:fillRect l="-761" r="-3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4003" y="430696"/>
            <a:ext cx="5710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Results :   (1) Cluster RRTs are great</a:t>
            </a:r>
          </a:p>
        </p:txBody>
      </p:sp>
    </p:spTree>
    <p:extLst>
      <p:ext uri="{BB962C8B-B14F-4D97-AF65-F5344CB8AC3E}">
        <p14:creationId xmlns:p14="http://schemas.microsoft.com/office/powerpoint/2010/main" val="18672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3413" y="1212840"/>
            <a:ext cx="8266289" cy="52144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>
              <a:lnSpc>
                <a:spcPct val="150000"/>
              </a:lnSpc>
              <a:buClr>
                <a:srgbClr val="D7003A"/>
              </a:buClr>
            </a:pPr>
            <a:r>
              <a:rPr lang="en-AU" sz="2400" dirty="0"/>
              <a:t>Adherence differed between conditions – from </a:t>
            </a:r>
            <a:r>
              <a:rPr lang="en-AU" sz="2400" i="1" dirty="0"/>
              <a:t>audit snapshots</a:t>
            </a:r>
          </a:p>
          <a:p>
            <a:pPr marL="342900" lvl="0" indent="-342900">
              <a:lnSpc>
                <a:spcPct val="15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PPI periods: ~82% of patients received PPI, and 4.1% H2RB</a:t>
            </a:r>
          </a:p>
          <a:p>
            <a:pPr marL="342900" lvl="0" indent="-342900">
              <a:lnSpc>
                <a:spcPct val="15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H2RB periods:  ~64% received H2RB, and 20% PPI</a:t>
            </a:r>
          </a:p>
          <a:p>
            <a:pPr lvl="0">
              <a:lnSpc>
                <a:spcPct val="150000"/>
              </a:lnSpc>
              <a:buClr>
                <a:srgbClr val="D7003A"/>
              </a:buClr>
            </a:pPr>
            <a:endParaRPr lang="en-AU" sz="2400" dirty="0"/>
          </a:p>
          <a:p>
            <a:pPr lvl="0">
              <a:lnSpc>
                <a:spcPct val="150000"/>
              </a:lnSpc>
              <a:buClr>
                <a:srgbClr val="D7003A"/>
              </a:buClr>
            </a:pPr>
            <a:r>
              <a:rPr lang="en-AU" sz="2400" dirty="0">
                <a:sym typeface="Wingdings" panose="05000000000000000000" pitchFamily="2" charset="2"/>
              </a:rPr>
              <a:t> Muddied interpretation of trial</a:t>
            </a:r>
            <a:endParaRPr lang="en-AU" sz="2400" dirty="0"/>
          </a:p>
          <a:p>
            <a:pPr lvl="0">
              <a:lnSpc>
                <a:spcPct val="150000"/>
              </a:lnSpc>
              <a:buClr>
                <a:srgbClr val="D7003A"/>
              </a:buClr>
            </a:pPr>
            <a:endParaRPr lang="en-AU" sz="2400" dirty="0"/>
          </a:p>
          <a:p>
            <a:pPr lvl="0">
              <a:buClr>
                <a:srgbClr val="D7003A"/>
              </a:buClr>
            </a:pPr>
            <a:r>
              <a:rPr lang="en-AU" sz="2400" dirty="0"/>
              <a:t>Actual treatments used for individuals NOT captured in registry so couldn’t do individual-patient “compliance-adjusted” analysis</a:t>
            </a:r>
          </a:p>
          <a:p>
            <a:pPr lvl="0">
              <a:lnSpc>
                <a:spcPct val="150000"/>
              </a:lnSpc>
              <a:buClr>
                <a:srgbClr val="D7003A"/>
              </a:buClr>
            </a:pP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4003" y="430696"/>
            <a:ext cx="6608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Results:  (2) Cluster RRTs are not so great</a:t>
            </a:r>
          </a:p>
        </p:txBody>
      </p:sp>
    </p:spTree>
    <p:extLst>
      <p:ext uri="{BB962C8B-B14F-4D97-AF65-F5344CB8AC3E}">
        <p14:creationId xmlns:p14="http://schemas.microsoft.com/office/powerpoint/2010/main" val="3928856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5058" y="1203052"/>
            <a:ext cx="8893884" cy="52144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342900" lvl="0" indent="-342900"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The embedding in a registry was the greatest asset for PEPTIC but also ended up being the greatest limitation</a:t>
            </a:r>
          </a:p>
          <a:p>
            <a:pPr marL="800100" lvl="1" indent="-342900"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000" dirty="0"/>
              <a:t>Correspondence with JAMA reviewers and readers focussed almost completely on the compliance difference</a:t>
            </a:r>
          </a:p>
          <a:p>
            <a:pPr marL="342900" indent="-342900">
              <a:buClr>
                <a:srgbClr val="D7003A"/>
              </a:buClr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Clr>
                <a:srgbClr val="D7003A"/>
              </a:buClr>
              <a:buFont typeface="Arial" panose="020B0604020202020204" pitchFamily="34" charset="0"/>
              <a:buChar char="•"/>
            </a:pPr>
            <a:endParaRPr lang="en-AU" sz="2400" dirty="0"/>
          </a:p>
          <a:p>
            <a:pPr>
              <a:buClr>
                <a:srgbClr val="D7003A"/>
              </a:buClr>
            </a:pPr>
            <a:r>
              <a:rPr lang="en-AU" sz="2400" dirty="0"/>
              <a:t>BUT OVERALL:</a:t>
            </a:r>
          </a:p>
          <a:p>
            <a:pPr marL="342900" indent="-342900"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Site recruitment, consent/participation, primary outcome data collection via registries functioned superbly</a:t>
            </a:r>
          </a:p>
          <a:p>
            <a:pPr marL="342900" indent="-342900"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Remarkable (but lucky) precision</a:t>
            </a:r>
          </a:p>
          <a:p>
            <a:pPr marL="342900" indent="-342900"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PEPTIC is (still) the largest ICU trial ever conducted</a:t>
            </a:r>
          </a:p>
          <a:p>
            <a:pPr lvl="1">
              <a:buClr>
                <a:srgbClr val="D7003A"/>
              </a:buClr>
            </a:pPr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4003" y="430696"/>
            <a:ext cx="6227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Overall PEPTIC registry trial comments</a:t>
            </a:r>
          </a:p>
        </p:txBody>
      </p:sp>
    </p:spTree>
    <p:extLst>
      <p:ext uri="{BB962C8B-B14F-4D97-AF65-F5344CB8AC3E}">
        <p14:creationId xmlns:p14="http://schemas.microsoft.com/office/powerpoint/2010/main" val="91455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628650" y="2039399"/>
            <a:ext cx="7886700" cy="3367087"/>
          </a:xfrm>
        </p:spPr>
        <p:txBody>
          <a:bodyPr>
            <a:normAutofit/>
          </a:bodyPr>
          <a:lstStyle/>
          <a:p>
            <a:r>
              <a:rPr lang="en-AU" sz="2400" dirty="0"/>
              <a:t>Registry randomised trials</a:t>
            </a:r>
          </a:p>
          <a:p>
            <a:r>
              <a:rPr lang="en-AU" sz="2400" dirty="0"/>
              <a:t>Individual vs </a:t>
            </a:r>
            <a:r>
              <a:rPr lang="en-AU" sz="2400" i="1" dirty="0"/>
              <a:t>cluster</a:t>
            </a:r>
            <a:r>
              <a:rPr lang="en-AU" sz="2400" dirty="0"/>
              <a:t> randomised trial designs</a:t>
            </a:r>
          </a:p>
          <a:p>
            <a:r>
              <a:rPr lang="en-AU" sz="2400" dirty="0"/>
              <a:t>Clustering with crossing over – the benefits</a:t>
            </a:r>
          </a:p>
          <a:p>
            <a:r>
              <a:rPr lang="en-AU" sz="2400" dirty="0"/>
              <a:t>The PEPTIC cluster crossover registry-embedded trial</a:t>
            </a:r>
          </a:p>
          <a:p>
            <a:r>
              <a:rPr lang="en-AU" sz="2400" dirty="0"/>
              <a:t>General comments about cluster crossover RRTs</a:t>
            </a:r>
            <a:br>
              <a:rPr lang="en-AU" sz="2400" dirty="0"/>
            </a:br>
            <a:endParaRPr lang="en-AU" sz="2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3B7669-7453-42FF-87B1-B6B3DB32BF96}"/>
              </a:ext>
            </a:extLst>
          </p:cNvPr>
          <p:cNvSpPr txBox="1"/>
          <p:nvPr/>
        </p:nvSpPr>
        <p:spPr>
          <a:xfrm>
            <a:off x="254003" y="430696"/>
            <a:ext cx="69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Outline</a:t>
            </a:r>
            <a:endParaRPr lang="en-US" sz="28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51014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3414" y="953916"/>
            <a:ext cx="8486286" cy="52144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>
              <a:lnSpc>
                <a:spcPct val="110000"/>
              </a:lnSpc>
              <a:buClr>
                <a:srgbClr val="D7003A"/>
              </a:buClr>
            </a:pPr>
            <a:r>
              <a:rPr lang="en-AU" sz="2400" dirty="0"/>
              <a:t>Not all individually randomised trials are suitable for conduct as cluster crossover:</a:t>
            </a:r>
          </a:p>
          <a:p>
            <a:pPr marL="342900" lvl="0" indent="-342900">
              <a:lnSpc>
                <a:spcPct val="11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Treatments must be able to be implemented and withdrawn easily</a:t>
            </a:r>
          </a:p>
          <a:p>
            <a:pPr marL="342900" lvl="0" indent="-342900">
              <a:lnSpc>
                <a:spcPct val="11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Need to avoid carry over of effects from 1</a:t>
            </a:r>
            <a:r>
              <a:rPr lang="en-AU" sz="2400" baseline="30000" dirty="0"/>
              <a:t>st</a:t>
            </a:r>
            <a:r>
              <a:rPr lang="en-AU" sz="2400" dirty="0"/>
              <a:t> to 2</a:t>
            </a:r>
            <a:r>
              <a:rPr lang="en-AU" sz="2400" baseline="30000" dirty="0"/>
              <a:t>nd</a:t>
            </a:r>
            <a:r>
              <a:rPr lang="en-AU" sz="2400" dirty="0"/>
              <a:t> period</a:t>
            </a:r>
          </a:p>
          <a:p>
            <a:pPr marL="800100" lvl="1" indent="-342900">
              <a:lnSpc>
                <a:spcPct val="11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000" dirty="0"/>
              <a:t>at site level   (especially if open label)</a:t>
            </a:r>
          </a:p>
          <a:p>
            <a:pPr marL="800100" lvl="1" indent="-342900">
              <a:lnSpc>
                <a:spcPct val="11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000" dirty="0"/>
              <a:t>at individual level    (if exposure is prolonged)</a:t>
            </a:r>
          </a:p>
          <a:p>
            <a:pPr marL="800100" lvl="1" indent="-342900">
              <a:lnSpc>
                <a:spcPct val="11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000" dirty="0"/>
              <a:t>Washout periods or other strategies can assist</a:t>
            </a:r>
          </a:p>
          <a:p>
            <a:pPr marL="342900" lvl="0" indent="-342900">
              <a:lnSpc>
                <a:spcPct val="11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Requires all-comers: Individual patient recruitment after randomisation can lead to ‘selection </a:t>
            </a:r>
            <a:r>
              <a:rPr lang="en-AU" sz="2400" dirty="0" err="1"/>
              <a:t>bias’</a:t>
            </a:r>
            <a:r>
              <a:rPr lang="en-AU" sz="2400" dirty="0"/>
              <a:t> </a:t>
            </a:r>
          </a:p>
          <a:p>
            <a:pPr marL="342900" lvl="0" indent="-342900">
              <a:lnSpc>
                <a:spcPct val="11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Best if can blind treatments </a:t>
            </a:r>
            <a:r>
              <a:rPr lang="en-AU" sz="2000" dirty="0"/>
              <a:t>(unable in PEPTIC)</a:t>
            </a: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4003" y="430696"/>
            <a:ext cx="5888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General cluster crossover comments</a:t>
            </a:r>
          </a:p>
        </p:txBody>
      </p:sp>
    </p:spTree>
    <p:extLst>
      <p:ext uri="{BB962C8B-B14F-4D97-AF65-F5344CB8AC3E}">
        <p14:creationId xmlns:p14="http://schemas.microsoft.com/office/powerpoint/2010/main" val="3363538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7161" y="1202670"/>
            <a:ext cx="9006840" cy="52144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342900" lvl="0" indent="-342900">
              <a:spcBef>
                <a:spcPts val="600"/>
              </a:spcBef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600" dirty="0"/>
              <a:t>Requirements for cluster crossover trials are very well suited for conduct within a registry</a:t>
            </a:r>
          </a:p>
          <a:p>
            <a:pPr marL="800100" lvl="1" indent="-342900"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200" dirty="0" err="1"/>
              <a:t>Esp</a:t>
            </a:r>
            <a:r>
              <a:rPr lang="en-AU" sz="2200" dirty="0"/>
              <a:t> comparative effectiveness trials of routinely used interventions, taking all comers, with waiver or opt-out consent</a:t>
            </a:r>
            <a:br>
              <a:rPr lang="en-AU" sz="2200" dirty="0"/>
            </a:br>
            <a:endParaRPr lang="en-AU" sz="2200" dirty="0"/>
          </a:p>
          <a:p>
            <a:pPr marL="342900" indent="-342900"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600" dirty="0"/>
              <a:t>Crossover reduces the number of clusters and patients needed, often +++</a:t>
            </a:r>
          </a:p>
          <a:p>
            <a:pPr marL="800100" lvl="1" indent="-342900"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000" dirty="0"/>
              <a:t>Can cross over multiple times for greater reductions (</a:t>
            </a:r>
            <a:r>
              <a:rPr lang="en-AU" sz="2000" dirty="0" err="1"/>
              <a:t>eg</a:t>
            </a:r>
            <a:r>
              <a:rPr lang="en-AU" sz="2000" dirty="0"/>
              <a:t> ABAB/BABA)</a:t>
            </a:r>
          </a:p>
          <a:p>
            <a:pPr marL="800100" lvl="1" indent="-342900"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000" dirty="0"/>
              <a:t>Potential for factorial trials, adaptive trials etc</a:t>
            </a:r>
            <a:br>
              <a:rPr lang="en-AU" sz="2000" dirty="0"/>
            </a:br>
            <a:endParaRPr lang="en-AU" sz="1100" dirty="0"/>
          </a:p>
          <a:p>
            <a:pPr marL="342900" indent="-342900">
              <a:spcBef>
                <a:spcPts val="600"/>
              </a:spcBef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600" dirty="0"/>
              <a:t>However, are more prone to bias than individual-patient RCTs</a:t>
            </a:r>
          </a:p>
          <a:p>
            <a:pPr marL="800100" lvl="1" indent="-342900"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000" dirty="0"/>
              <a:t>Needs care in design</a:t>
            </a:r>
          </a:p>
          <a:p>
            <a:pPr marL="800100" lvl="1" indent="-342900"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000" dirty="0"/>
              <a:t>May need registry-based data collection to be supplemented to address those biases   (e.g. compliance as in PEPTIC)</a:t>
            </a:r>
          </a:p>
          <a:p>
            <a:pPr lvl="0">
              <a:lnSpc>
                <a:spcPct val="150000"/>
              </a:lnSpc>
              <a:buClr>
                <a:srgbClr val="D7003A"/>
              </a:buClr>
            </a:pP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4003" y="430696"/>
            <a:ext cx="6760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General cluster crossover </a:t>
            </a:r>
            <a:r>
              <a:rPr lang="en-US" sz="2800" b="1" i="1" dirty="0">
                <a:solidFill>
                  <a:schemeClr val="bg1"/>
                </a:solidFill>
                <a:latin typeface="Open Sans"/>
                <a:cs typeface="Open Sans"/>
              </a:rPr>
              <a:t>RRT</a:t>
            </a:r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 conclusions</a:t>
            </a:r>
          </a:p>
        </p:txBody>
      </p:sp>
    </p:spTree>
    <p:extLst>
      <p:ext uri="{BB962C8B-B14F-4D97-AF65-F5344CB8AC3E}">
        <p14:creationId xmlns:p14="http://schemas.microsoft.com/office/powerpoint/2010/main" val="3412309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3414" y="1212840"/>
            <a:ext cx="7561030" cy="52144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>
              <a:lnSpc>
                <a:spcPct val="150000"/>
              </a:lnSpc>
              <a:buClr>
                <a:srgbClr val="D7003A"/>
              </a:buClr>
            </a:pPr>
            <a:r>
              <a:rPr lang="en-AU" sz="4800" b="1" dirty="0"/>
              <a:t>THANK YOU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003" y="43069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1863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3414" y="1212840"/>
            <a:ext cx="7561030" cy="52144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>
              <a:lnSpc>
                <a:spcPct val="150000"/>
              </a:lnSpc>
              <a:buClr>
                <a:srgbClr val="D7003A"/>
              </a:buClr>
            </a:pP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4003" y="430696"/>
            <a:ext cx="1714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49475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4003" y="1081406"/>
            <a:ext cx="7561030" cy="52144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400">
              <a:defRPr/>
            </a:pPr>
            <a:r>
              <a:rPr lang="en-US" sz="2000" dirty="0"/>
              <a:t>From compliance audits:</a:t>
            </a:r>
          </a:p>
          <a:p>
            <a:pPr lvl="0" defTabSz="914400">
              <a:defRPr/>
            </a:pPr>
            <a:endParaRPr lang="en-US" sz="2000" dirty="0"/>
          </a:p>
          <a:p>
            <a:pPr lvl="0" defTabSz="914400">
              <a:defRPr/>
            </a:pPr>
            <a:r>
              <a:rPr lang="en-US" sz="2000" dirty="0"/>
              <a:t>Among PPI-group patients, an estimated 82.5% received PPI, 4.1% received H</a:t>
            </a:r>
            <a:r>
              <a:rPr lang="en-US" sz="2000" baseline="-25000" dirty="0"/>
              <a:t>2</a:t>
            </a:r>
            <a:r>
              <a:rPr lang="en-US" sz="2000" dirty="0"/>
              <a:t>RB, 1.9% received both PPI and H</a:t>
            </a:r>
            <a:r>
              <a:rPr lang="en-US" sz="2000" baseline="-25000" dirty="0"/>
              <a:t>2</a:t>
            </a:r>
            <a:r>
              <a:rPr lang="en-US" sz="2000" dirty="0"/>
              <a:t>RB, and 11.5% received neither.  </a:t>
            </a:r>
          </a:p>
          <a:p>
            <a:pPr lvl="0" defTabSz="914400">
              <a:defRPr/>
            </a:pPr>
            <a:endParaRPr lang="en-US" sz="2000" dirty="0"/>
          </a:p>
          <a:p>
            <a:pPr lvl="0" defTabSz="914400">
              <a:defRPr/>
            </a:pPr>
            <a:r>
              <a:rPr lang="en-US" sz="2000" dirty="0"/>
              <a:t>Among H</a:t>
            </a:r>
            <a:r>
              <a:rPr lang="en-US" sz="2000" baseline="-25000" dirty="0"/>
              <a:t>2</a:t>
            </a:r>
            <a:r>
              <a:rPr lang="en-US" sz="2000" dirty="0"/>
              <a:t>RB-group patients, an estimated 20.1% received PPI, 63.6% received H</a:t>
            </a:r>
            <a:r>
              <a:rPr lang="en-US" sz="2000" baseline="-25000" dirty="0"/>
              <a:t>2</a:t>
            </a:r>
            <a:r>
              <a:rPr lang="en-US" sz="2000" dirty="0"/>
              <a:t>RB, 5.1% received both PPI and H</a:t>
            </a:r>
            <a:r>
              <a:rPr lang="en-US" sz="2000" baseline="-25000" dirty="0"/>
              <a:t>2</a:t>
            </a:r>
            <a:r>
              <a:rPr lang="en-US" sz="2000" dirty="0"/>
              <a:t>RB, and 11.2% received neither. </a:t>
            </a:r>
          </a:p>
          <a:p>
            <a:pPr lvl="0" defTabSz="914400">
              <a:defRPr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4003" y="430696"/>
            <a:ext cx="1882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Adherence</a:t>
            </a:r>
          </a:p>
        </p:txBody>
      </p:sp>
    </p:spTree>
    <p:extLst>
      <p:ext uri="{BB962C8B-B14F-4D97-AF65-F5344CB8AC3E}">
        <p14:creationId xmlns:p14="http://schemas.microsoft.com/office/powerpoint/2010/main" val="190176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0116" y="1081406"/>
            <a:ext cx="7561030" cy="52144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>
              <a:lnSpc>
                <a:spcPct val="150000"/>
              </a:lnSpc>
              <a:buClr>
                <a:srgbClr val="D7003A"/>
              </a:buClr>
            </a:pPr>
            <a:r>
              <a:rPr lang="en-AU" sz="2400" dirty="0"/>
              <a:t>Randomised trials conducted within a registry</a:t>
            </a:r>
          </a:p>
          <a:p>
            <a:pPr marL="342900" lvl="0" indent="-342900">
              <a:lnSpc>
                <a:spcPct val="15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Randomisation ensures high internal validity</a:t>
            </a:r>
          </a:p>
          <a:p>
            <a:pPr marL="342900" lvl="0" indent="-342900">
              <a:lnSpc>
                <a:spcPct val="15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Registry ensures external validity – real-world patients</a:t>
            </a:r>
          </a:p>
          <a:p>
            <a:pPr marL="342900" lvl="0" indent="-342900">
              <a:lnSpc>
                <a:spcPct val="15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Ideally unselected patients, fast recruitment</a:t>
            </a:r>
          </a:p>
          <a:p>
            <a:pPr marL="342900" lvl="0" indent="-342900">
              <a:lnSpc>
                <a:spcPct val="15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Consent options – waiver, opt-out? </a:t>
            </a:r>
            <a:r>
              <a:rPr lang="en-AU" sz="2400" dirty="0">
                <a:sym typeface="Wingdings" panose="05000000000000000000" pitchFamily="2" charset="2"/>
              </a:rPr>
              <a:t> </a:t>
            </a:r>
            <a:r>
              <a:rPr lang="en-AU" sz="2400" dirty="0"/>
              <a:t>Case by case</a:t>
            </a:r>
          </a:p>
          <a:p>
            <a:pPr marL="342900" lvl="0" indent="-342900">
              <a:lnSpc>
                <a:spcPct val="15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Ideally all </a:t>
            </a:r>
            <a:r>
              <a:rPr lang="en-AU" sz="2400" dirty="0" err="1"/>
              <a:t>followup</a:t>
            </a:r>
            <a:r>
              <a:rPr lang="en-AU" sz="2400" dirty="0"/>
              <a:t> outcomes routinely collected</a:t>
            </a:r>
          </a:p>
          <a:p>
            <a:pPr lvl="0">
              <a:lnSpc>
                <a:spcPct val="150000"/>
              </a:lnSpc>
              <a:buClr>
                <a:srgbClr val="D7003A"/>
              </a:buClr>
            </a:pPr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4003" y="430696"/>
            <a:ext cx="4454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Registry </a:t>
            </a:r>
            <a:r>
              <a:rPr lang="en-US" sz="2800" dirty="0" err="1">
                <a:solidFill>
                  <a:schemeClr val="bg1"/>
                </a:solidFill>
                <a:latin typeface="Open Sans"/>
                <a:cs typeface="Open Sans"/>
              </a:rPr>
              <a:t>randomised</a:t>
            </a:r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 trials</a:t>
            </a:r>
          </a:p>
        </p:txBody>
      </p:sp>
    </p:spTree>
    <p:extLst>
      <p:ext uri="{BB962C8B-B14F-4D97-AF65-F5344CB8AC3E}">
        <p14:creationId xmlns:p14="http://schemas.microsoft.com/office/powerpoint/2010/main" val="379470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0116" y="1081406"/>
            <a:ext cx="8608134" cy="52144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>
              <a:lnSpc>
                <a:spcPct val="150000"/>
              </a:lnSpc>
              <a:buClr>
                <a:srgbClr val="D7003A"/>
              </a:buClr>
            </a:pPr>
            <a:r>
              <a:rPr lang="en-AU" sz="2400" dirty="0"/>
              <a:t>The downside:   </a:t>
            </a:r>
            <a:r>
              <a:rPr lang="en-AU" sz="2400" i="1" dirty="0"/>
              <a:t>You get what you get</a:t>
            </a:r>
          </a:p>
          <a:p>
            <a:pPr marL="342900" lvl="0" indent="-342900">
              <a:lnSpc>
                <a:spcPct val="15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Endpoints may not be exactly what would choose in a non-registry RCT</a:t>
            </a:r>
          </a:p>
          <a:p>
            <a:pPr marL="342900" lvl="0" indent="-342900">
              <a:lnSpc>
                <a:spcPct val="15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Data quality is only as good as the registry</a:t>
            </a:r>
          </a:p>
          <a:p>
            <a:pPr marL="342900" lvl="0" indent="-342900">
              <a:lnSpc>
                <a:spcPct val="15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May not have available ‘auxiliary’ variables (e.g. compliance, biomarkers, subgroup variables)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003" y="430696"/>
            <a:ext cx="4292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Registry </a:t>
            </a:r>
            <a:r>
              <a:rPr lang="en-US" sz="2800" dirty="0" err="1">
                <a:solidFill>
                  <a:schemeClr val="bg1"/>
                </a:solidFill>
                <a:latin typeface="Open Sans"/>
                <a:cs typeface="Open Sans"/>
              </a:rPr>
              <a:t>randomised</a:t>
            </a:r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 trials</a:t>
            </a:r>
          </a:p>
        </p:txBody>
      </p:sp>
    </p:spTree>
    <p:extLst>
      <p:ext uri="{BB962C8B-B14F-4D97-AF65-F5344CB8AC3E}">
        <p14:creationId xmlns:p14="http://schemas.microsoft.com/office/powerpoint/2010/main" val="209814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EA4AA4-AFB5-4C95-9BAC-995AB1540CAD}"/>
              </a:ext>
            </a:extLst>
          </p:cNvPr>
          <p:cNvGrpSpPr/>
          <p:nvPr/>
        </p:nvGrpSpPr>
        <p:grpSpPr>
          <a:xfrm>
            <a:off x="786148" y="2286802"/>
            <a:ext cx="7239443" cy="4141069"/>
            <a:chOff x="592072" y="1772817"/>
            <a:chExt cx="7239443" cy="4141069"/>
          </a:xfrm>
        </p:grpSpPr>
        <p:pic>
          <p:nvPicPr>
            <p:cNvPr id="5" name="Picture 2" descr="http://reflow.scribd.com/50hjjkbvnkl7pdz/images/image-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180" b="19566"/>
            <a:stretch>
              <a:fillRect/>
            </a:stretch>
          </p:blipFill>
          <p:spPr bwMode="auto">
            <a:xfrm>
              <a:off x="1724713" y="1772817"/>
              <a:ext cx="5500351" cy="3960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535371" y="4512226"/>
              <a:ext cx="1296144" cy="438582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125" dirty="0">
                  <a:solidFill>
                    <a:srgbClr val="FF0000"/>
                  </a:solidFill>
                  <a:latin typeface="Rockwell Condensed" pitchFamily="18" charset="0"/>
                </a:rPr>
                <a:t>NUTRITION: How many calories/day?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2072" y="3787020"/>
              <a:ext cx="1296144" cy="611706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125" dirty="0">
                  <a:solidFill>
                    <a:srgbClr val="FF0000"/>
                  </a:solidFill>
                  <a:latin typeface="Rockwell Condensed" pitchFamily="18" charset="0"/>
                </a:rPr>
                <a:t>OXYGEN:</a:t>
              </a:r>
            </a:p>
            <a:p>
              <a:r>
                <a:rPr lang="en-AU" sz="1125" dirty="0">
                  <a:solidFill>
                    <a:srgbClr val="FF0000"/>
                  </a:solidFill>
                  <a:latin typeface="Rockwell Condensed" pitchFamily="18" charset="0"/>
                </a:rPr>
                <a:t>Oxygen saturation:</a:t>
              </a:r>
            </a:p>
            <a:p>
              <a:r>
                <a:rPr lang="en-AU" sz="1125" dirty="0">
                  <a:solidFill>
                    <a:srgbClr val="FF0000"/>
                  </a:solidFill>
                  <a:latin typeface="Rockwell Condensed" pitchFamily="18" charset="0"/>
                </a:rPr>
                <a:t>90%, 95%, 98% ??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22741" y="1844824"/>
              <a:ext cx="1539171" cy="611706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125" dirty="0">
                  <a:solidFill>
                    <a:srgbClr val="FF0000"/>
                  </a:solidFill>
                  <a:latin typeface="Rockwell Condensed" pitchFamily="18" charset="0"/>
                </a:rPr>
                <a:t>FLUIDS: Balanced electrolytes or normal saline solution?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1927766" y="4077073"/>
              <a:ext cx="628011" cy="6238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3842921" y="2294876"/>
              <a:ext cx="364541" cy="11220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5728868" y="4950808"/>
              <a:ext cx="787348" cy="32784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2843809" y="5475304"/>
              <a:ext cx="1475159" cy="438582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125" dirty="0">
                  <a:solidFill>
                    <a:srgbClr val="FF0000"/>
                  </a:solidFill>
                  <a:latin typeface="Rockwell Condensed" pitchFamily="18" charset="0"/>
                </a:rPr>
                <a:t>STRESS ULCERS: </a:t>
              </a:r>
            </a:p>
            <a:p>
              <a:r>
                <a:rPr lang="en-AU" sz="1125" dirty="0">
                  <a:solidFill>
                    <a:srgbClr val="FF0000"/>
                  </a:solidFill>
                  <a:latin typeface="Rockwell Condensed" pitchFamily="18" charset="0"/>
                </a:rPr>
                <a:t>Interventions to prevent?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4318967" y="4869160"/>
              <a:ext cx="397050" cy="5040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>
              <a:cxnSpLocks/>
            </p:cNvCxnSpPr>
            <p:nvPr/>
          </p:nvCxnSpPr>
          <p:spPr bwMode="auto">
            <a:xfrm>
              <a:off x="3303260" y="5046485"/>
              <a:ext cx="556256" cy="3777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0477772-2E70-4F4F-997A-FECF12223933}"/>
              </a:ext>
            </a:extLst>
          </p:cNvPr>
          <p:cNvSpPr txBox="1"/>
          <p:nvPr/>
        </p:nvSpPr>
        <p:spPr>
          <a:xfrm>
            <a:off x="151328" y="143636"/>
            <a:ext cx="697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Registry trial examples: Intensive care</a:t>
            </a:r>
            <a:b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near-universal interventions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D85E94-BAC5-403C-A6EB-924C9C2DAD31}"/>
              </a:ext>
            </a:extLst>
          </p:cNvPr>
          <p:cNvSpPr txBox="1"/>
          <p:nvPr/>
        </p:nvSpPr>
        <p:spPr>
          <a:xfrm>
            <a:off x="215660" y="1268083"/>
            <a:ext cx="879031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Australia and New Zealand Adult Patient Database (APD) – registry updated quarterly</a:t>
            </a:r>
            <a:br>
              <a:rPr lang="en-AU" dirty="0"/>
            </a:br>
            <a:r>
              <a:rPr lang="en-AU" dirty="0"/>
              <a:t>e.g. admission characteristics, ICU/Hosp </a:t>
            </a:r>
            <a:r>
              <a:rPr lang="en-AU" dirty="0" err="1"/>
              <a:t>LoS</a:t>
            </a:r>
            <a:r>
              <a:rPr lang="en-AU" dirty="0"/>
              <a:t>, Hosp mortality, key clinical monitoring chars.</a:t>
            </a:r>
          </a:p>
        </p:txBody>
      </p:sp>
    </p:spTree>
    <p:extLst>
      <p:ext uri="{BB962C8B-B14F-4D97-AF65-F5344CB8AC3E}">
        <p14:creationId xmlns:p14="http://schemas.microsoft.com/office/powerpoint/2010/main" val="158081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62260" y="787264"/>
            <a:ext cx="8143386" cy="52144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342900" lvl="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Vast majority of mechanically ventilated patients in ICUs receive stress ulcer prophylaxis (SUP)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Most common:  </a:t>
            </a:r>
            <a:r>
              <a:rPr lang="en-US" sz="2000" b="1" i="1" dirty="0"/>
              <a:t>Proton Pump Inhibitors </a:t>
            </a:r>
            <a:r>
              <a:rPr lang="en-US" sz="2000" dirty="0"/>
              <a:t>(PPIs)</a:t>
            </a:r>
            <a:br>
              <a:rPr lang="en-US" sz="2000" dirty="0"/>
            </a:br>
            <a:r>
              <a:rPr lang="en-US" sz="2000" dirty="0"/>
              <a:t>and  </a:t>
            </a:r>
            <a:r>
              <a:rPr lang="en-US" sz="2000" b="1" i="1" dirty="0"/>
              <a:t>Histamine</a:t>
            </a:r>
            <a:r>
              <a:rPr lang="en-US" sz="2000" b="1" i="1" baseline="-25000" dirty="0"/>
              <a:t>2</a:t>
            </a:r>
            <a:r>
              <a:rPr lang="en-US" sz="2000" b="1" i="1" dirty="0"/>
              <a:t> Receptor Blockers </a:t>
            </a:r>
            <a:r>
              <a:rPr lang="en-US" sz="2000" dirty="0"/>
              <a:t>(H2RB)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Variation more to do with physician and hospital preferences/opinions than it does with patient characteristics</a:t>
            </a:r>
            <a:br>
              <a:rPr lang="en-US" sz="2400" dirty="0"/>
            </a:br>
            <a:endParaRPr lang="en-US" sz="2400" dirty="0"/>
          </a:p>
          <a:p>
            <a:pPr marL="342900" lvl="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Protective effect of PPI on upper GI bleeding clear</a:t>
            </a:r>
          </a:p>
          <a:p>
            <a:pPr marL="342900" lvl="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Effect on mortality unknown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But will not be huge e</a:t>
            </a:r>
            <a:r>
              <a:rPr lang="en-US" sz="2000" dirty="0">
                <a:sym typeface="Wingdings" panose="05000000000000000000" pitchFamily="2" charset="2"/>
              </a:rPr>
              <a:t>ffect</a:t>
            </a:r>
          </a:p>
          <a:p>
            <a:pPr lvl="0" defTabSz="914400">
              <a:defRPr/>
            </a:pPr>
            <a:r>
              <a:rPr lang="en-US" sz="2400" dirty="0">
                <a:sym typeface="Wingdings" panose="05000000000000000000" pitchFamily="2" charset="2"/>
              </a:rPr>
              <a:t>  </a:t>
            </a:r>
            <a:r>
              <a:rPr lang="en-US" sz="2400" dirty="0"/>
              <a:t>Needs </a:t>
            </a:r>
            <a:r>
              <a:rPr lang="en-US" sz="2400" i="1" dirty="0"/>
              <a:t>large</a:t>
            </a:r>
            <a:r>
              <a:rPr lang="en-US" sz="2400" dirty="0"/>
              <a:t> comparative effectiveness trial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003" y="127299"/>
            <a:ext cx="7450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RCT example question:</a:t>
            </a:r>
            <a:b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Stress ulcer prophylaxis in ventilated patients</a:t>
            </a:r>
          </a:p>
        </p:txBody>
      </p:sp>
    </p:spTree>
    <p:extLst>
      <p:ext uri="{BB962C8B-B14F-4D97-AF65-F5344CB8AC3E}">
        <p14:creationId xmlns:p14="http://schemas.microsoft.com/office/powerpoint/2010/main" val="122631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4003" y="974273"/>
            <a:ext cx="8177892" cy="5214464"/>
          </a:xfrm>
          <a:prstGeom prst="rect">
            <a:avLst/>
          </a:prstGeom>
          <a:noFill/>
        </p:spPr>
        <p:txBody>
          <a:bodyPr wrap="square" rtlCol="0" anchor="ctr">
            <a:normAutofit fontScale="92500"/>
          </a:bodyPr>
          <a:lstStyle/>
          <a:p>
            <a:pPr marL="342900" lvl="0" indent="-342900">
              <a:lnSpc>
                <a:spcPct val="15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Randomise individual mech vented patients to PPI or H2RB</a:t>
            </a:r>
          </a:p>
          <a:p>
            <a:pPr marL="342900" lvl="0" indent="-342900"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In-hospital mortality ~15%</a:t>
            </a:r>
          </a:p>
          <a:p>
            <a:pPr marL="800100" lvl="1" indent="-342900"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Want to detect 15% reduction, 80% power    (15% </a:t>
            </a:r>
            <a:r>
              <a:rPr lang="en-AU" sz="2400" dirty="0">
                <a:sym typeface="Wingdings" panose="05000000000000000000" pitchFamily="2" charset="2"/>
              </a:rPr>
              <a:t> 12.7%)</a:t>
            </a:r>
          </a:p>
          <a:p>
            <a:pPr marL="800100" lvl="1" indent="-342900"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>
                <a:sym typeface="Wingdings" panose="05000000000000000000" pitchFamily="2" charset="2"/>
              </a:rPr>
              <a:t>Trial over 6 months   (~310 pats/site, from APD registry )</a:t>
            </a:r>
            <a:endParaRPr lang="en-AU" sz="2400" dirty="0"/>
          </a:p>
          <a:p>
            <a:pPr marL="800100" lvl="1" indent="-342900"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Need  </a:t>
            </a:r>
            <a:r>
              <a:rPr lang="en-AU" sz="2400" b="1" dirty="0">
                <a:solidFill>
                  <a:srgbClr val="E41C3A"/>
                </a:solidFill>
              </a:rPr>
              <a:t>7400 patients   [24 sites]</a:t>
            </a:r>
          </a:p>
          <a:p>
            <a:pPr marL="342900" lvl="0" indent="-342900">
              <a:lnSpc>
                <a:spcPct val="15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But prohibitive in terms of logistics and cost, individual consent</a:t>
            </a:r>
          </a:p>
          <a:p>
            <a:pPr lvl="0">
              <a:lnSpc>
                <a:spcPct val="150000"/>
              </a:lnSpc>
              <a:buClr>
                <a:srgbClr val="D7003A"/>
              </a:buClr>
            </a:pPr>
            <a:r>
              <a:rPr lang="en-AU" sz="2400" dirty="0">
                <a:sym typeface="Wingdings" panose="05000000000000000000" pitchFamily="2" charset="2"/>
              </a:rPr>
              <a:t> </a:t>
            </a:r>
            <a:r>
              <a:rPr lang="en-AU" sz="2400" dirty="0"/>
              <a:t>Need an alternative study design</a:t>
            </a:r>
          </a:p>
          <a:p>
            <a:pPr marL="800100" lvl="1" indent="-342900"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/>
              <a:t>Randomisation of whole ICU units, outcomes collected via registry, and simplified consent since interventions routine</a:t>
            </a:r>
          </a:p>
          <a:p>
            <a:pPr marL="800100" lvl="1" indent="-342900">
              <a:lnSpc>
                <a:spcPct val="150000"/>
              </a:lnSpc>
              <a:buClr>
                <a:srgbClr val="D7003A"/>
              </a:buClr>
              <a:buFont typeface="Arial" panose="020B0604020202020204" pitchFamily="34" charset="0"/>
              <a:buChar char="•"/>
            </a:pPr>
            <a:r>
              <a:rPr lang="en-AU" sz="2400" dirty="0">
                <a:sym typeface="Wingdings" panose="05000000000000000000" pitchFamily="2" charset="2"/>
              </a:rPr>
              <a:t> </a:t>
            </a:r>
            <a:r>
              <a:rPr lang="en-AU" sz="2400" dirty="0"/>
              <a:t>“Registry-embedded </a:t>
            </a:r>
            <a:r>
              <a:rPr lang="en-AU" sz="2400" b="1" i="1" dirty="0"/>
              <a:t>cluster randomised </a:t>
            </a:r>
            <a:r>
              <a:rPr lang="en-AU" sz="2400" dirty="0"/>
              <a:t>trial”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003" y="430696"/>
            <a:ext cx="4825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Individually randomized trial?</a:t>
            </a:r>
          </a:p>
        </p:txBody>
      </p:sp>
    </p:spTree>
    <p:extLst>
      <p:ext uri="{BB962C8B-B14F-4D97-AF65-F5344CB8AC3E}">
        <p14:creationId xmlns:p14="http://schemas.microsoft.com/office/powerpoint/2010/main" val="266176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3" y="430696"/>
            <a:ext cx="6278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Cluster </a:t>
            </a:r>
            <a:r>
              <a:rPr lang="en-US" sz="2800" dirty="0" err="1">
                <a:solidFill>
                  <a:schemeClr val="bg1"/>
                </a:solidFill>
                <a:latin typeface="Open Sans"/>
                <a:cs typeface="Open Sans"/>
              </a:rPr>
              <a:t>randomised</a:t>
            </a:r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 trials –schematics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3F9B82-0080-4A90-8AD0-B65FCAED5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202" y="2025137"/>
            <a:ext cx="2378514" cy="113771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0C58435-9B9B-4D23-B1CB-B8B8C9859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202" y="3441491"/>
            <a:ext cx="2397036" cy="114657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D638451-A7A8-4318-AFEC-DCECE63E9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202" y="4866705"/>
            <a:ext cx="2397036" cy="17229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ADBCD0-697B-409F-8A41-27737A7FE9B7}"/>
              </a:ext>
            </a:extLst>
          </p:cNvPr>
          <p:cNvSpPr/>
          <p:nvPr/>
        </p:nvSpPr>
        <p:spPr>
          <a:xfrm>
            <a:off x="1191202" y="214882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i="1" dirty="0"/>
              <a:t>Parallel</a:t>
            </a:r>
            <a:r>
              <a:rPr lang="en-AU" sz="2000" dirty="0"/>
              <a:t> cluster RCT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r>
              <a:rPr lang="en-AU" sz="2000" dirty="0"/>
              <a:t>Cluster </a:t>
            </a:r>
            <a:r>
              <a:rPr lang="en-AU" sz="2000" i="1" dirty="0"/>
              <a:t>crossover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r>
              <a:rPr lang="en-AU" sz="2000" i="1" dirty="0"/>
              <a:t>Stepped Wedge</a:t>
            </a:r>
            <a:br>
              <a:rPr lang="en-AU" sz="2000" dirty="0"/>
            </a:br>
            <a:r>
              <a:rPr lang="en-AU" sz="2000" dirty="0"/>
              <a:t>(no switch back)</a:t>
            </a:r>
          </a:p>
        </p:txBody>
      </p:sp>
      <p:sp>
        <p:nvSpPr>
          <p:cNvPr id="43" name="Rectangle 22">
            <a:extLst>
              <a:ext uri="{FF2B5EF4-FFF2-40B4-BE49-F238E27FC236}">
                <a16:creationId xmlns:a16="http://schemas.microsoft.com/office/drawing/2014/main" id="{F564D8CB-D0F0-47C6-B376-15EB068F9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898" y="2880774"/>
            <a:ext cx="449747" cy="408425"/>
          </a:xfrm>
          <a:prstGeom prst="rect">
            <a:avLst/>
          </a:prstGeom>
          <a:solidFill>
            <a:srgbClr val="96969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44" name="Rectangle 22">
            <a:extLst>
              <a:ext uri="{FF2B5EF4-FFF2-40B4-BE49-F238E27FC236}">
                <a16:creationId xmlns:a16="http://schemas.microsoft.com/office/drawing/2014/main" id="{1CBC08C0-4593-4E80-974F-F3392EDA8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1304" y="3534999"/>
            <a:ext cx="449747" cy="4084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5C3067-3637-43EF-8ABA-D3B3AA91EED6}"/>
              </a:ext>
            </a:extLst>
          </p:cNvPr>
          <p:cNvSpPr txBox="1"/>
          <p:nvPr/>
        </p:nvSpPr>
        <p:spPr>
          <a:xfrm>
            <a:off x="6908365" y="2911458"/>
            <a:ext cx="1218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Interv’n</a:t>
            </a:r>
            <a:r>
              <a:rPr lang="en-A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(A)</a:t>
            </a:r>
          </a:p>
          <a:p>
            <a:endParaRPr lang="en-A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A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  (B)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0833A7-FF70-4EC9-9C38-15C1E2BA144D}"/>
              </a:ext>
            </a:extLst>
          </p:cNvPr>
          <p:cNvSpPr txBox="1"/>
          <p:nvPr/>
        </p:nvSpPr>
        <p:spPr>
          <a:xfrm>
            <a:off x="4098572" y="1621963"/>
            <a:ext cx="302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TIME </a:t>
            </a:r>
            <a:r>
              <a:rPr lang="en-AU" dirty="0">
                <a:sym typeface="Wingdings" panose="05000000000000000000" pitchFamily="2" charset="2"/>
              </a:rPr>
              <a:t>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9E65C-0077-4CDF-B199-CA9598F5AE5D}"/>
              </a:ext>
            </a:extLst>
          </p:cNvPr>
          <p:cNvSpPr txBox="1"/>
          <p:nvPr/>
        </p:nvSpPr>
        <p:spPr>
          <a:xfrm>
            <a:off x="105352" y="1164089"/>
            <a:ext cx="33718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Randomise </a:t>
            </a:r>
            <a:r>
              <a:rPr lang="en-AU" b="1" dirty="0"/>
              <a:t>clusters</a:t>
            </a:r>
            <a:r>
              <a:rPr lang="en-AU" dirty="0"/>
              <a:t> (ICU, practice, school) rather than individuals</a:t>
            </a:r>
          </a:p>
        </p:txBody>
      </p:sp>
    </p:spTree>
    <p:extLst>
      <p:ext uri="{BB962C8B-B14F-4D97-AF65-F5344CB8AC3E}">
        <p14:creationId xmlns:p14="http://schemas.microsoft.com/office/powerpoint/2010/main" val="58082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4003" y="1474097"/>
            <a:ext cx="8889997" cy="52144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 sz="2400" dirty="0"/>
              <a:t>MUST consider “clustering effects”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Mortality varies across ICUs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Patients within same ICU more similar in mortality risk than patients of two different ICUs :  </a:t>
            </a:r>
            <a:r>
              <a:rPr lang="en-AU" sz="2400" i="1" dirty="0"/>
              <a:t>within-ICU correlation </a:t>
            </a:r>
            <a:br>
              <a:rPr lang="en-AU" sz="2400" i="1" dirty="0"/>
            </a:br>
            <a:r>
              <a:rPr lang="en-AU" sz="2400" dirty="0">
                <a:sym typeface="Wingdings" pitchFamily="2" charset="2"/>
              </a:rPr>
              <a:t> </a:t>
            </a:r>
            <a:r>
              <a:rPr lang="en-AU" sz="2400" dirty="0"/>
              <a:t>Not independent information per patient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ym typeface="Wingdings" pitchFamily="2" charset="2"/>
              </a:rPr>
              <a:t> </a:t>
            </a:r>
            <a:r>
              <a:rPr lang="en-AU" sz="2400" dirty="0"/>
              <a:t>Loss of information, smaller effective sample size</a:t>
            </a:r>
            <a:br>
              <a:rPr lang="en-AU" sz="2400" dirty="0"/>
            </a:br>
            <a:endParaRPr lang="en-AU" sz="2400" dirty="0"/>
          </a:p>
          <a:p>
            <a:pPr lvl="0">
              <a:lnSpc>
                <a:spcPct val="150000"/>
              </a:lnSpc>
              <a:buClr>
                <a:srgbClr val="D7003A"/>
              </a:buClr>
            </a:pP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4003" y="430696"/>
            <a:ext cx="5288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Parallel cluster </a:t>
            </a:r>
            <a:r>
              <a:rPr lang="en-US" sz="2800" dirty="0" err="1">
                <a:solidFill>
                  <a:schemeClr val="bg1"/>
                </a:solidFill>
                <a:latin typeface="Open Sans"/>
                <a:cs typeface="Open Sans"/>
              </a:rPr>
              <a:t>randomised</a:t>
            </a:r>
            <a:r>
              <a:rPr lang="en-US" sz="2800" dirty="0">
                <a:solidFill>
                  <a:schemeClr val="bg1"/>
                </a:solidFill>
                <a:latin typeface="Open Sans"/>
                <a:cs typeface="Open Sans"/>
              </a:rPr>
              <a:t> trial</a:t>
            </a:r>
          </a:p>
        </p:txBody>
      </p:sp>
    </p:spTree>
    <p:extLst>
      <p:ext uri="{BB962C8B-B14F-4D97-AF65-F5344CB8AC3E}">
        <p14:creationId xmlns:p14="http://schemas.microsoft.com/office/powerpoint/2010/main" val="2704617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ACTA_Slide_Template</Template>
  <TotalTime>3012</TotalTime>
  <Words>1667</Words>
  <Application>Microsoft Office PowerPoint</Application>
  <PresentationFormat>On-screen Show (4:3)</PresentationFormat>
  <Paragraphs>228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Cambria Math</vt:lpstr>
      <vt:lpstr>Century Gothic</vt:lpstr>
      <vt:lpstr>Guardian TextSans Web</vt:lpstr>
      <vt:lpstr>Open Sans</vt:lpstr>
      <vt:lpstr>Rockwell Condensed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Webb</dc:creator>
  <cp:lastModifiedBy>Anitha Balagurunathan</cp:lastModifiedBy>
  <cp:revision>203</cp:revision>
  <cp:lastPrinted>2020-05-17T09:52:10Z</cp:lastPrinted>
  <dcterms:created xsi:type="dcterms:W3CDTF">2017-11-17T10:13:07Z</dcterms:created>
  <dcterms:modified xsi:type="dcterms:W3CDTF">2020-05-18T01:30:08Z</dcterms:modified>
</cp:coreProperties>
</file>