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4" r:id="rId3"/>
  </p:sldMasterIdLst>
  <p:notesMasterIdLst>
    <p:notesMasterId r:id="rId50"/>
  </p:notesMasterIdLst>
  <p:sldIdLst>
    <p:sldId id="256" r:id="rId4"/>
    <p:sldId id="562" r:id="rId5"/>
    <p:sldId id="564" r:id="rId6"/>
    <p:sldId id="592" r:id="rId7"/>
    <p:sldId id="593" r:id="rId8"/>
    <p:sldId id="594" r:id="rId9"/>
    <p:sldId id="595" r:id="rId10"/>
    <p:sldId id="580" r:id="rId11"/>
    <p:sldId id="582" r:id="rId12"/>
    <p:sldId id="257" r:id="rId13"/>
    <p:sldId id="621" r:id="rId14"/>
    <p:sldId id="565" r:id="rId15"/>
    <p:sldId id="596" r:id="rId16"/>
    <p:sldId id="597" r:id="rId17"/>
    <p:sldId id="598" r:id="rId18"/>
    <p:sldId id="599" r:id="rId19"/>
    <p:sldId id="618" r:id="rId20"/>
    <p:sldId id="570" r:id="rId21"/>
    <p:sldId id="600" r:id="rId22"/>
    <p:sldId id="572" r:id="rId23"/>
    <p:sldId id="573" r:id="rId24"/>
    <p:sldId id="601" r:id="rId25"/>
    <p:sldId id="602" r:id="rId26"/>
    <p:sldId id="603" r:id="rId27"/>
    <p:sldId id="604" r:id="rId28"/>
    <p:sldId id="605" r:id="rId29"/>
    <p:sldId id="606" r:id="rId30"/>
    <p:sldId id="619" r:id="rId31"/>
    <p:sldId id="607" r:id="rId32"/>
    <p:sldId id="620" r:id="rId33"/>
    <p:sldId id="576" r:id="rId34"/>
    <p:sldId id="608" r:id="rId35"/>
    <p:sldId id="609" r:id="rId36"/>
    <p:sldId id="610" r:id="rId37"/>
    <p:sldId id="611" r:id="rId38"/>
    <p:sldId id="612" r:id="rId39"/>
    <p:sldId id="613" r:id="rId40"/>
    <p:sldId id="614" r:id="rId41"/>
    <p:sldId id="615" r:id="rId42"/>
    <p:sldId id="616" r:id="rId43"/>
    <p:sldId id="617" r:id="rId44"/>
    <p:sldId id="581" r:id="rId45"/>
    <p:sldId id="578" r:id="rId46"/>
    <p:sldId id="624" r:id="rId47"/>
    <p:sldId id="622" r:id="rId48"/>
    <p:sldId id="623"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D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503" autoAdjust="0"/>
  </p:normalViewPr>
  <p:slideViewPr>
    <p:cSldViewPr snapToGrid="0" snapToObjects="1">
      <p:cViewPr varScale="1">
        <p:scale>
          <a:sx n="67" d="100"/>
          <a:sy n="67" d="100"/>
        </p:scale>
        <p:origin x="888" y="4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09E53-529F-9548-8666-5AEA274359CE}"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GB"/>
        </a:p>
      </dgm:t>
    </dgm:pt>
    <dgm:pt modelId="{A8334B05-6216-E146-9A77-CF39571BA704}">
      <dgm:prSet phldrT="[Text]"/>
      <dgm:spPr/>
      <dgm:t>
        <a:bodyPr/>
        <a:lstStyle/>
        <a:p>
          <a:r>
            <a:rPr lang="en-GB" dirty="0"/>
            <a:t>End-users of evidence</a:t>
          </a:r>
        </a:p>
      </dgm:t>
    </dgm:pt>
    <dgm:pt modelId="{A0FF8C5D-5D67-8943-96E4-462C6413232A}" type="parTrans" cxnId="{5C13968D-3D94-3A47-A57D-B96EC2974934}">
      <dgm:prSet/>
      <dgm:spPr/>
      <dgm:t>
        <a:bodyPr/>
        <a:lstStyle/>
        <a:p>
          <a:endParaRPr lang="en-GB"/>
        </a:p>
      </dgm:t>
    </dgm:pt>
    <dgm:pt modelId="{B7E2E282-CB90-3242-8620-3E5B482D1E2B}" type="sibTrans" cxnId="{5C13968D-3D94-3A47-A57D-B96EC2974934}">
      <dgm:prSet/>
      <dgm:spPr/>
      <dgm:t>
        <a:bodyPr/>
        <a:lstStyle/>
        <a:p>
          <a:endParaRPr lang="en-GB"/>
        </a:p>
      </dgm:t>
    </dgm:pt>
    <dgm:pt modelId="{6CB6053C-6470-884E-A35B-8F3A69F11134}">
      <dgm:prSet phldrT="[Text]"/>
      <dgm:spPr/>
      <dgm:t>
        <a:bodyPr/>
        <a:lstStyle/>
        <a:p>
          <a:r>
            <a:rPr lang="en-GB" dirty="0"/>
            <a:t>RCT</a:t>
          </a:r>
        </a:p>
      </dgm:t>
    </dgm:pt>
    <dgm:pt modelId="{6024D433-DEB5-B24A-9B47-2719A9835937}" type="parTrans" cxnId="{CA962330-AFCD-FB43-A88A-D650889E9189}">
      <dgm:prSet/>
      <dgm:spPr/>
      <dgm:t>
        <a:bodyPr/>
        <a:lstStyle/>
        <a:p>
          <a:endParaRPr lang="en-GB"/>
        </a:p>
      </dgm:t>
    </dgm:pt>
    <dgm:pt modelId="{98CB1E5C-11EA-0540-8C89-A8217811442F}" type="sibTrans" cxnId="{CA962330-AFCD-FB43-A88A-D650889E9189}">
      <dgm:prSet/>
      <dgm:spPr/>
      <dgm:t>
        <a:bodyPr/>
        <a:lstStyle/>
        <a:p>
          <a:endParaRPr lang="en-GB"/>
        </a:p>
      </dgm:t>
    </dgm:pt>
    <dgm:pt modelId="{BDE3FED5-B1AD-1F4B-BE9D-43840198B119}">
      <dgm:prSet phldrT="[Text]"/>
      <dgm:spPr/>
      <dgm:t>
        <a:bodyPr/>
        <a:lstStyle/>
        <a:p>
          <a:r>
            <a:rPr lang="en-GB" dirty="0"/>
            <a:t>RCT</a:t>
          </a:r>
        </a:p>
      </dgm:t>
    </dgm:pt>
    <dgm:pt modelId="{305571AE-5B32-2C4F-9EA7-264ADC782956}" type="parTrans" cxnId="{4E6273A3-73F7-754F-87B6-A455647A2CB6}">
      <dgm:prSet/>
      <dgm:spPr/>
      <dgm:t>
        <a:bodyPr/>
        <a:lstStyle/>
        <a:p>
          <a:endParaRPr lang="en-GB"/>
        </a:p>
      </dgm:t>
    </dgm:pt>
    <dgm:pt modelId="{FB540927-92E8-4044-8570-F26A383BD2D3}" type="sibTrans" cxnId="{4E6273A3-73F7-754F-87B6-A455647A2CB6}">
      <dgm:prSet/>
      <dgm:spPr/>
      <dgm:t>
        <a:bodyPr/>
        <a:lstStyle/>
        <a:p>
          <a:endParaRPr lang="en-GB"/>
        </a:p>
      </dgm:t>
    </dgm:pt>
    <dgm:pt modelId="{3580B991-42D4-FD4E-9FBD-36B80D0F828D}">
      <dgm:prSet phldrT="[Text]"/>
      <dgm:spPr/>
      <dgm:t>
        <a:bodyPr/>
        <a:lstStyle/>
        <a:p>
          <a:r>
            <a:rPr lang="en-GB" dirty="0"/>
            <a:t>RCT</a:t>
          </a:r>
        </a:p>
      </dgm:t>
    </dgm:pt>
    <dgm:pt modelId="{15121D1F-F497-1748-BA7A-04E75C72F527}" type="parTrans" cxnId="{8AC91BA4-C84A-644C-8078-0E3F7569E801}">
      <dgm:prSet/>
      <dgm:spPr/>
      <dgm:t>
        <a:bodyPr/>
        <a:lstStyle/>
        <a:p>
          <a:endParaRPr lang="en-GB"/>
        </a:p>
      </dgm:t>
    </dgm:pt>
    <dgm:pt modelId="{492D5D92-50CB-8B46-AD25-0C5BECCEE181}" type="sibTrans" cxnId="{8AC91BA4-C84A-644C-8078-0E3F7569E801}">
      <dgm:prSet/>
      <dgm:spPr/>
      <dgm:t>
        <a:bodyPr/>
        <a:lstStyle/>
        <a:p>
          <a:endParaRPr lang="en-GB"/>
        </a:p>
      </dgm:t>
    </dgm:pt>
    <dgm:pt modelId="{E958243F-8619-CB48-B18A-3457E532E8DF}">
      <dgm:prSet phldrT="[Text]"/>
      <dgm:spPr/>
      <dgm:t>
        <a:bodyPr/>
        <a:lstStyle/>
        <a:p>
          <a:r>
            <a:rPr lang="en-GB" dirty="0"/>
            <a:t>RCT</a:t>
          </a:r>
        </a:p>
      </dgm:t>
    </dgm:pt>
    <dgm:pt modelId="{4A59DD25-C60C-904F-B557-D9FD6959C6D0}" type="parTrans" cxnId="{03B69BAA-AD40-FB4F-B314-F4C2C8205DA1}">
      <dgm:prSet/>
      <dgm:spPr/>
      <dgm:t>
        <a:bodyPr/>
        <a:lstStyle/>
        <a:p>
          <a:endParaRPr lang="en-GB"/>
        </a:p>
      </dgm:t>
    </dgm:pt>
    <dgm:pt modelId="{CCF3023D-1F53-E74F-B1AE-35ECA95DB998}" type="sibTrans" cxnId="{03B69BAA-AD40-FB4F-B314-F4C2C8205DA1}">
      <dgm:prSet/>
      <dgm:spPr/>
      <dgm:t>
        <a:bodyPr/>
        <a:lstStyle/>
        <a:p>
          <a:endParaRPr lang="en-GB"/>
        </a:p>
      </dgm:t>
    </dgm:pt>
    <dgm:pt modelId="{41BEECF1-7FA3-F149-AF09-4D37CA83732E}">
      <dgm:prSet phldrT="[Text]"/>
      <dgm:spPr/>
      <dgm:t>
        <a:bodyPr/>
        <a:lstStyle/>
        <a:p>
          <a:r>
            <a:rPr lang="en-GB" dirty="0"/>
            <a:t>RCT</a:t>
          </a:r>
        </a:p>
      </dgm:t>
    </dgm:pt>
    <dgm:pt modelId="{943676B1-F176-E548-94D9-F6633B358EDC}" type="parTrans" cxnId="{0B1676F3-B242-6E49-8264-DACA442B1D32}">
      <dgm:prSet/>
      <dgm:spPr/>
      <dgm:t>
        <a:bodyPr/>
        <a:lstStyle/>
        <a:p>
          <a:endParaRPr lang="en-GB"/>
        </a:p>
      </dgm:t>
    </dgm:pt>
    <dgm:pt modelId="{F5A54802-AB86-9240-8227-A0F30BC3BDE4}" type="sibTrans" cxnId="{0B1676F3-B242-6E49-8264-DACA442B1D32}">
      <dgm:prSet/>
      <dgm:spPr/>
      <dgm:t>
        <a:bodyPr/>
        <a:lstStyle/>
        <a:p>
          <a:endParaRPr lang="en-GB"/>
        </a:p>
      </dgm:t>
    </dgm:pt>
    <dgm:pt modelId="{9FBFDE37-B949-3A42-AFAA-0D5D713FA7F5}">
      <dgm:prSet phldrT="[Text]"/>
      <dgm:spPr/>
      <dgm:t>
        <a:bodyPr/>
        <a:lstStyle/>
        <a:p>
          <a:r>
            <a:rPr lang="en-GB" dirty="0"/>
            <a:t>RCT</a:t>
          </a:r>
        </a:p>
      </dgm:t>
    </dgm:pt>
    <dgm:pt modelId="{0132549F-3D20-D74F-8CE3-FD1A53551CCB}" type="parTrans" cxnId="{645A65FD-3073-8B4A-A370-0210BA225BEF}">
      <dgm:prSet/>
      <dgm:spPr/>
      <dgm:t>
        <a:bodyPr/>
        <a:lstStyle/>
        <a:p>
          <a:endParaRPr lang="en-GB"/>
        </a:p>
      </dgm:t>
    </dgm:pt>
    <dgm:pt modelId="{64728023-E69F-704A-89F4-6CF4EEC1BEF0}" type="sibTrans" cxnId="{645A65FD-3073-8B4A-A370-0210BA225BEF}">
      <dgm:prSet/>
      <dgm:spPr/>
      <dgm:t>
        <a:bodyPr/>
        <a:lstStyle/>
        <a:p>
          <a:endParaRPr lang="en-GB"/>
        </a:p>
      </dgm:t>
    </dgm:pt>
    <dgm:pt modelId="{77EA0B1E-240F-4F4B-96A9-7EDF50EF155C}">
      <dgm:prSet phldrT="[Text]"/>
      <dgm:spPr/>
      <dgm:t>
        <a:bodyPr/>
        <a:lstStyle/>
        <a:p>
          <a:r>
            <a:rPr lang="en-GB" dirty="0"/>
            <a:t>RCT</a:t>
          </a:r>
        </a:p>
      </dgm:t>
    </dgm:pt>
    <dgm:pt modelId="{66E13F9C-050E-0C47-9A88-FC561B556F9C}" type="parTrans" cxnId="{C920873C-95DC-8B45-8853-CE1D0C542F38}">
      <dgm:prSet/>
      <dgm:spPr/>
      <dgm:t>
        <a:bodyPr/>
        <a:lstStyle/>
        <a:p>
          <a:endParaRPr lang="en-GB"/>
        </a:p>
      </dgm:t>
    </dgm:pt>
    <dgm:pt modelId="{78F0142F-D4D1-EE46-AF97-4C96B8B14B74}" type="sibTrans" cxnId="{C920873C-95DC-8B45-8853-CE1D0C542F38}">
      <dgm:prSet/>
      <dgm:spPr/>
      <dgm:t>
        <a:bodyPr/>
        <a:lstStyle/>
        <a:p>
          <a:endParaRPr lang="en-GB"/>
        </a:p>
      </dgm:t>
    </dgm:pt>
    <dgm:pt modelId="{3B5C30BB-4914-4348-8244-C934D005F28E}" type="pres">
      <dgm:prSet presAssocID="{7D909E53-529F-9548-8666-5AEA274359CE}" presName="Name0" presStyleCnt="0">
        <dgm:presLayoutVars>
          <dgm:chMax val="1"/>
          <dgm:chPref val="1"/>
          <dgm:dir/>
          <dgm:animOne val="branch"/>
          <dgm:animLvl val="lvl"/>
        </dgm:presLayoutVars>
      </dgm:prSet>
      <dgm:spPr/>
    </dgm:pt>
    <dgm:pt modelId="{25BC2176-EF7B-7C41-9035-4BCF03F23F49}" type="pres">
      <dgm:prSet presAssocID="{A8334B05-6216-E146-9A77-CF39571BA704}" presName="singleCycle" presStyleCnt="0"/>
      <dgm:spPr/>
    </dgm:pt>
    <dgm:pt modelId="{ACF5B708-BAFD-EB42-94A4-8B554FA8240F}" type="pres">
      <dgm:prSet presAssocID="{A8334B05-6216-E146-9A77-CF39571BA704}" presName="singleCenter" presStyleLbl="node1" presStyleIdx="0" presStyleCnt="8" custScaleX="134183">
        <dgm:presLayoutVars>
          <dgm:chMax val="7"/>
          <dgm:chPref val="7"/>
        </dgm:presLayoutVars>
      </dgm:prSet>
      <dgm:spPr/>
    </dgm:pt>
    <dgm:pt modelId="{5276302E-F9E3-0040-978A-935087864D1C}" type="pres">
      <dgm:prSet presAssocID="{6024D433-DEB5-B24A-9B47-2719A9835937}" presName="Name56" presStyleLbl="parChTrans1D2" presStyleIdx="0" presStyleCnt="7"/>
      <dgm:spPr/>
    </dgm:pt>
    <dgm:pt modelId="{4DD8D8B7-3B5B-0E40-90B0-FF19102838AD}" type="pres">
      <dgm:prSet presAssocID="{6CB6053C-6470-884E-A35B-8F3A69F11134}" presName="text0" presStyleLbl="node1" presStyleIdx="1" presStyleCnt="8">
        <dgm:presLayoutVars>
          <dgm:bulletEnabled val="1"/>
        </dgm:presLayoutVars>
      </dgm:prSet>
      <dgm:spPr/>
    </dgm:pt>
    <dgm:pt modelId="{58B35EBD-62D1-2542-994D-C67533A06EB3}" type="pres">
      <dgm:prSet presAssocID="{305571AE-5B32-2C4F-9EA7-264ADC782956}" presName="Name56" presStyleLbl="parChTrans1D2" presStyleIdx="1" presStyleCnt="7"/>
      <dgm:spPr/>
    </dgm:pt>
    <dgm:pt modelId="{D5D80053-980F-DE42-8521-A76E4FC36DAC}" type="pres">
      <dgm:prSet presAssocID="{BDE3FED5-B1AD-1F4B-BE9D-43840198B119}" presName="text0" presStyleLbl="node1" presStyleIdx="2" presStyleCnt="8">
        <dgm:presLayoutVars>
          <dgm:bulletEnabled val="1"/>
        </dgm:presLayoutVars>
      </dgm:prSet>
      <dgm:spPr/>
    </dgm:pt>
    <dgm:pt modelId="{12408D8F-7EE7-F348-820F-286AAECB9D69}" type="pres">
      <dgm:prSet presAssocID="{15121D1F-F497-1748-BA7A-04E75C72F527}" presName="Name56" presStyleLbl="parChTrans1D2" presStyleIdx="2" presStyleCnt="7"/>
      <dgm:spPr/>
    </dgm:pt>
    <dgm:pt modelId="{C502BB73-6DAB-DD4F-BAB6-BFD9B6A0E54F}" type="pres">
      <dgm:prSet presAssocID="{3580B991-42D4-FD4E-9FBD-36B80D0F828D}" presName="text0" presStyleLbl="node1" presStyleIdx="3" presStyleCnt="8">
        <dgm:presLayoutVars>
          <dgm:bulletEnabled val="1"/>
        </dgm:presLayoutVars>
      </dgm:prSet>
      <dgm:spPr/>
    </dgm:pt>
    <dgm:pt modelId="{DAB2CC46-97DD-AF40-9E58-C8CB5C607218}" type="pres">
      <dgm:prSet presAssocID="{4A59DD25-C60C-904F-B557-D9FD6959C6D0}" presName="Name56" presStyleLbl="parChTrans1D2" presStyleIdx="3" presStyleCnt="7"/>
      <dgm:spPr/>
    </dgm:pt>
    <dgm:pt modelId="{D10DB394-B5C7-544A-B8FA-DAAB2FFBD195}" type="pres">
      <dgm:prSet presAssocID="{E958243F-8619-CB48-B18A-3457E532E8DF}" presName="text0" presStyleLbl="node1" presStyleIdx="4" presStyleCnt="8">
        <dgm:presLayoutVars>
          <dgm:bulletEnabled val="1"/>
        </dgm:presLayoutVars>
      </dgm:prSet>
      <dgm:spPr/>
    </dgm:pt>
    <dgm:pt modelId="{95511F6D-EF36-8442-800C-6DA51E66A54E}" type="pres">
      <dgm:prSet presAssocID="{943676B1-F176-E548-94D9-F6633B358EDC}" presName="Name56" presStyleLbl="parChTrans1D2" presStyleIdx="4" presStyleCnt="7"/>
      <dgm:spPr/>
    </dgm:pt>
    <dgm:pt modelId="{DB14F8D6-139C-9B4E-89B3-D916EC7C8C63}" type="pres">
      <dgm:prSet presAssocID="{41BEECF1-7FA3-F149-AF09-4D37CA83732E}" presName="text0" presStyleLbl="node1" presStyleIdx="5" presStyleCnt="8">
        <dgm:presLayoutVars>
          <dgm:bulletEnabled val="1"/>
        </dgm:presLayoutVars>
      </dgm:prSet>
      <dgm:spPr/>
    </dgm:pt>
    <dgm:pt modelId="{0BD217FB-7C04-AC49-B4CF-CACA6F04EEC7}" type="pres">
      <dgm:prSet presAssocID="{0132549F-3D20-D74F-8CE3-FD1A53551CCB}" presName="Name56" presStyleLbl="parChTrans1D2" presStyleIdx="5" presStyleCnt="7"/>
      <dgm:spPr/>
    </dgm:pt>
    <dgm:pt modelId="{E499DF1A-C49B-6646-9AF8-41BF0D0DF8D4}" type="pres">
      <dgm:prSet presAssocID="{9FBFDE37-B949-3A42-AFAA-0D5D713FA7F5}" presName="text0" presStyleLbl="node1" presStyleIdx="6" presStyleCnt="8">
        <dgm:presLayoutVars>
          <dgm:bulletEnabled val="1"/>
        </dgm:presLayoutVars>
      </dgm:prSet>
      <dgm:spPr/>
    </dgm:pt>
    <dgm:pt modelId="{D9F1227E-EBC4-A84C-AE93-7C2AF28C6E27}" type="pres">
      <dgm:prSet presAssocID="{66E13F9C-050E-0C47-9A88-FC561B556F9C}" presName="Name56" presStyleLbl="parChTrans1D2" presStyleIdx="6" presStyleCnt="7"/>
      <dgm:spPr/>
    </dgm:pt>
    <dgm:pt modelId="{E44F995B-3E51-BB48-971B-9F85F87FF7AE}" type="pres">
      <dgm:prSet presAssocID="{77EA0B1E-240F-4F4B-96A9-7EDF50EF155C}" presName="text0" presStyleLbl="node1" presStyleIdx="7" presStyleCnt="8">
        <dgm:presLayoutVars>
          <dgm:bulletEnabled val="1"/>
        </dgm:presLayoutVars>
      </dgm:prSet>
      <dgm:spPr/>
    </dgm:pt>
  </dgm:ptLst>
  <dgm:cxnLst>
    <dgm:cxn modelId="{BEB91A21-7DCB-484A-83C3-CBF18F6A5314}" type="presOf" srcId="{9FBFDE37-B949-3A42-AFAA-0D5D713FA7F5}" destId="{E499DF1A-C49B-6646-9AF8-41BF0D0DF8D4}" srcOrd="0" destOrd="0" presId="urn:microsoft.com/office/officeart/2008/layout/RadialCluster"/>
    <dgm:cxn modelId="{EEC7CC2C-B6AE-004B-83EF-6599FF9B8054}" type="presOf" srcId="{41BEECF1-7FA3-F149-AF09-4D37CA83732E}" destId="{DB14F8D6-139C-9B4E-89B3-D916EC7C8C63}" srcOrd="0" destOrd="0" presId="urn:microsoft.com/office/officeart/2008/layout/RadialCluster"/>
    <dgm:cxn modelId="{CA962330-AFCD-FB43-A88A-D650889E9189}" srcId="{A8334B05-6216-E146-9A77-CF39571BA704}" destId="{6CB6053C-6470-884E-A35B-8F3A69F11134}" srcOrd="0" destOrd="0" parTransId="{6024D433-DEB5-B24A-9B47-2719A9835937}" sibTransId="{98CB1E5C-11EA-0540-8C89-A8217811442F}"/>
    <dgm:cxn modelId="{C920873C-95DC-8B45-8853-CE1D0C542F38}" srcId="{A8334B05-6216-E146-9A77-CF39571BA704}" destId="{77EA0B1E-240F-4F4B-96A9-7EDF50EF155C}" srcOrd="6" destOrd="0" parTransId="{66E13F9C-050E-0C47-9A88-FC561B556F9C}" sibTransId="{78F0142F-D4D1-EE46-AF97-4C96B8B14B74}"/>
    <dgm:cxn modelId="{7BBA575E-919B-6949-8D41-3985DA99C73D}" type="presOf" srcId="{0132549F-3D20-D74F-8CE3-FD1A53551CCB}" destId="{0BD217FB-7C04-AC49-B4CF-CACA6F04EEC7}" srcOrd="0" destOrd="0" presId="urn:microsoft.com/office/officeart/2008/layout/RadialCluster"/>
    <dgm:cxn modelId="{BEF12046-649D-254C-9624-FEFBD0423B62}" type="presOf" srcId="{E958243F-8619-CB48-B18A-3457E532E8DF}" destId="{D10DB394-B5C7-544A-B8FA-DAAB2FFBD195}" srcOrd="0" destOrd="0" presId="urn:microsoft.com/office/officeart/2008/layout/RadialCluster"/>
    <dgm:cxn modelId="{E3DB7A66-A19F-724D-BC81-D9E30E6B272D}" type="presOf" srcId="{77EA0B1E-240F-4F4B-96A9-7EDF50EF155C}" destId="{E44F995B-3E51-BB48-971B-9F85F87FF7AE}" srcOrd="0" destOrd="0" presId="urn:microsoft.com/office/officeart/2008/layout/RadialCluster"/>
    <dgm:cxn modelId="{FF0EAF4E-7F06-384A-BFD5-F3153A851C29}" type="presOf" srcId="{4A59DD25-C60C-904F-B557-D9FD6959C6D0}" destId="{DAB2CC46-97DD-AF40-9E58-C8CB5C607218}" srcOrd="0" destOrd="0" presId="urn:microsoft.com/office/officeart/2008/layout/RadialCluster"/>
    <dgm:cxn modelId="{10719552-7D52-3C4E-A13D-518796E41BDC}" type="presOf" srcId="{15121D1F-F497-1748-BA7A-04E75C72F527}" destId="{12408D8F-7EE7-F348-820F-286AAECB9D69}" srcOrd="0" destOrd="0" presId="urn:microsoft.com/office/officeart/2008/layout/RadialCluster"/>
    <dgm:cxn modelId="{8758227A-F313-524E-B988-8A772B03B146}" type="presOf" srcId="{66E13F9C-050E-0C47-9A88-FC561B556F9C}" destId="{D9F1227E-EBC4-A84C-AE93-7C2AF28C6E27}" srcOrd="0" destOrd="0" presId="urn:microsoft.com/office/officeart/2008/layout/RadialCluster"/>
    <dgm:cxn modelId="{E19CEA82-7992-D341-B7D2-E4855087F3A1}" type="presOf" srcId="{6CB6053C-6470-884E-A35B-8F3A69F11134}" destId="{4DD8D8B7-3B5B-0E40-90B0-FF19102838AD}" srcOrd="0" destOrd="0" presId="urn:microsoft.com/office/officeart/2008/layout/RadialCluster"/>
    <dgm:cxn modelId="{5C13968D-3D94-3A47-A57D-B96EC2974934}" srcId="{7D909E53-529F-9548-8666-5AEA274359CE}" destId="{A8334B05-6216-E146-9A77-CF39571BA704}" srcOrd="0" destOrd="0" parTransId="{A0FF8C5D-5D67-8943-96E4-462C6413232A}" sibTransId="{B7E2E282-CB90-3242-8620-3E5B482D1E2B}"/>
    <dgm:cxn modelId="{34FB5097-B662-1248-9F57-DC608FB6076F}" type="presOf" srcId="{7D909E53-529F-9548-8666-5AEA274359CE}" destId="{3B5C30BB-4914-4348-8244-C934D005F28E}" srcOrd="0" destOrd="0" presId="urn:microsoft.com/office/officeart/2008/layout/RadialCluster"/>
    <dgm:cxn modelId="{43E6A69D-67F2-E34B-BC02-80B55E48578B}" type="presOf" srcId="{3580B991-42D4-FD4E-9FBD-36B80D0F828D}" destId="{C502BB73-6DAB-DD4F-BAB6-BFD9B6A0E54F}" srcOrd="0" destOrd="0" presId="urn:microsoft.com/office/officeart/2008/layout/RadialCluster"/>
    <dgm:cxn modelId="{95EA209E-3329-1242-85FB-CBAFD9EC2C0F}" type="presOf" srcId="{305571AE-5B32-2C4F-9EA7-264ADC782956}" destId="{58B35EBD-62D1-2542-994D-C67533A06EB3}" srcOrd="0" destOrd="0" presId="urn:microsoft.com/office/officeart/2008/layout/RadialCluster"/>
    <dgm:cxn modelId="{4E6273A3-73F7-754F-87B6-A455647A2CB6}" srcId="{A8334B05-6216-E146-9A77-CF39571BA704}" destId="{BDE3FED5-B1AD-1F4B-BE9D-43840198B119}" srcOrd="1" destOrd="0" parTransId="{305571AE-5B32-2C4F-9EA7-264ADC782956}" sibTransId="{FB540927-92E8-4044-8570-F26A383BD2D3}"/>
    <dgm:cxn modelId="{8AC91BA4-C84A-644C-8078-0E3F7569E801}" srcId="{A8334B05-6216-E146-9A77-CF39571BA704}" destId="{3580B991-42D4-FD4E-9FBD-36B80D0F828D}" srcOrd="2" destOrd="0" parTransId="{15121D1F-F497-1748-BA7A-04E75C72F527}" sibTransId="{492D5D92-50CB-8B46-AD25-0C5BECCEE181}"/>
    <dgm:cxn modelId="{03B69BAA-AD40-FB4F-B314-F4C2C8205DA1}" srcId="{A8334B05-6216-E146-9A77-CF39571BA704}" destId="{E958243F-8619-CB48-B18A-3457E532E8DF}" srcOrd="3" destOrd="0" parTransId="{4A59DD25-C60C-904F-B557-D9FD6959C6D0}" sibTransId="{CCF3023D-1F53-E74F-B1AE-35ECA95DB998}"/>
    <dgm:cxn modelId="{B39C74B6-4546-C34E-955E-B7108E7727A8}" type="presOf" srcId="{943676B1-F176-E548-94D9-F6633B358EDC}" destId="{95511F6D-EF36-8442-800C-6DA51E66A54E}" srcOrd="0" destOrd="0" presId="urn:microsoft.com/office/officeart/2008/layout/RadialCluster"/>
    <dgm:cxn modelId="{2D3E61E3-A5F0-CD42-B62C-437642C2CEFE}" type="presOf" srcId="{6024D433-DEB5-B24A-9B47-2719A9835937}" destId="{5276302E-F9E3-0040-978A-935087864D1C}" srcOrd="0" destOrd="0" presId="urn:microsoft.com/office/officeart/2008/layout/RadialCluster"/>
    <dgm:cxn modelId="{0B1676F3-B242-6E49-8264-DACA442B1D32}" srcId="{A8334B05-6216-E146-9A77-CF39571BA704}" destId="{41BEECF1-7FA3-F149-AF09-4D37CA83732E}" srcOrd="4" destOrd="0" parTransId="{943676B1-F176-E548-94D9-F6633B358EDC}" sibTransId="{F5A54802-AB86-9240-8227-A0F30BC3BDE4}"/>
    <dgm:cxn modelId="{8B5C9FF6-37F8-B54E-97E7-79B0997ED8A7}" type="presOf" srcId="{A8334B05-6216-E146-9A77-CF39571BA704}" destId="{ACF5B708-BAFD-EB42-94A4-8B554FA8240F}" srcOrd="0" destOrd="0" presId="urn:microsoft.com/office/officeart/2008/layout/RadialCluster"/>
    <dgm:cxn modelId="{645A65FD-3073-8B4A-A370-0210BA225BEF}" srcId="{A8334B05-6216-E146-9A77-CF39571BA704}" destId="{9FBFDE37-B949-3A42-AFAA-0D5D713FA7F5}" srcOrd="5" destOrd="0" parTransId="{0132549F-3D20-D74F-8CE3-FD1A53551CCB}" sibTransId="{64728023-E69F-704A-89F4-6CF4EEC1BEF0}"/>
    <dgm:cxn modelId="{866169FE-8B07-6941-B358-08575CA15972}" type="presOf" srcId="{BDE3FED5-B1AD-1F4B-BE9D-43840198B119}" destId="{D5D80053-980F-DE42-8521-A76E4FC36DAC}" srcOrd="0" destOrd="0" presId="urn:microsoft.com/office/officeart/2008/layout/RadialCluster"/>
    <dgm:cxn modelId="{C316DBD0-925E-2448-B02D-63896050C32F}" type="presParOf" srcId="{3B5C30BB-4914-4348-8244-C934D005F28E}" destId="{25BC2176-EF7B-7C41-9035-4BCF03F23F49}" srcOrd="0" destOrd="0" presId="urn:microsoft.com/office/officeart/2008/layout/RadialCluster"/>
    <dgm:cxn modelId="{FA005994-8402-4E4A-AA26-BC3F61E74C39}" type="presParOf" srcId="{25BC2176-EF7B-7C41-9035-4BCF03F23F49}" destId="{ACF5B708-BAFD-EB42-94A4-8B554FA8240F}" srcOrd="0" destOrd="0" presId="urn:microsoft.com/office/officeart/2008/layout/RadialCluster"/>
    <dgm:cxn modelId="{5B0BE820-0774-2140-90D2-B96F2335D25A}" type="presParOf" srcId="{25BC2176-EF7B-7C41-9035-4BCF03F23F49}" destId="{5276302E-F9E3-0040-978A-935087864D1C}" srcOrd="1" destOrd="0" presId="urn:microsoft.com/office/officeart/2008/layout/RadialCluster"/>
    <dgm:cxn modelId="{ACCCFFCD-5E33-7547-866C-DFD1CD5EC8F0}" type="presParOf" srcId="{25BC2176-EF7B-7C41-9035-4BCF03F23F49}" destId="{4DD8D8B7-3B5B-0E40-90B0-FF19102838AD}" srcOrd="2" destOrd="0" presId="urn:microsoft.com/office/officeart/2008/layout/RadialCluster"/>
    <dgm:cxn modelId="{C5163EC3-546F-7548-978F-3F813EB5F3AD}" type="presParOf" srcId="{25BC2176-EF7B-7C41-9035-4BCF03F23F49}" destId="{58B35EBD-62D1-2542-994D-C67533A06EB3}" srcOrd="3" destOrd="0" presId="urn:microsoft.com/office/officeart/2008/layout/RadialCluster"/>
    <dgm:cxn modelId="{CA188906-02D4-1A42-881F-3DA09DE77904}" type="presParOf" srcId="{25BC2176-EF7B-7C41-9035-4BCF03F23F49}" destId="{D5D80053-980F-DE42-8521-A76E4FC36DAC}" srcOrd="4" destOrd="0" presId="urn:microsoft.com/office/officeart/2008/layout/RadialCluster"/>
    <dgm:cxn modelId="{BC959844-64FB-4745-90A7-3047D50679FD}" type="presParOf" srcId="{25BC2176-EF7B-7C41-9035-4BCF03F23F49}" destId="{12408D8F-7EE7-F348-820F-286AAECB9D69}" srcOrd="5" destOrd="0" presId="urn:microsoft.com/office/officeart/2008/layout/RadialCluster"/>
    <dgm:cxn modelId="{F07933F6-00D5-E84A-97EA-24E8DC234D32}" type="presParOf" srcId="{25BC2176-EF7B-7C41-9035-4BCF03F23F49}" destId="{C502BB73-6DAB-DD4F-BAB6-BFD9B6A0E54F}" srcOrd="6" destOrd="0" presId="urn:microsoft.com/office/officeart/2008/layout/RadialCluster"/>
    <dgm:cxn modelId="{D52E3CB7-5154-E640-BD89-B8432C61846E}" type="presParOf" srcId="{25BC2176-EF7B-7C41-9035-4BCF03F23F49}" destId="{DAB2CC46-97DD-AF40-9E58-C8CB5C607218}" srcOrd="7" destOrd="0" presId="urn:microsoft.com/office/officeart/2008/layout/RadialCluster"/>
    <dgm:cxn modelId="{9AB64B31-325D-6C46-A4B7-C8ECDF78B6E9}" type="presParOf" srcId="{25BC2176-EF7B-7C41-9035-4BCF03F23F49}" destId="{D10DB394-B5C7-544A-B8FA-DAAB2FFBD195}" srcOrd="8" destOrd="0" presId="urn:microsoft.com/office/officeart/2008/layout/RadialCluster"/>
    <dgm:cxn modelId="{C62540EA-FC39-C949-8B14-B18B32254E98}" type="presParOf" srcId="{25BC2176-EF7B-7C41-9035-4BCF03F23F49}" destId="{95511F6D-EF36-8442-800C-6DA51E66A54E}" srcOrd="9" destOrd="0" presId="urn:microsoft.com/office/officeart/2008/layout/RadialCluster"/>
    <dgm:cxn modelId="{24B098CD-F1B5-CB4F-B6A1-426911A187B3}" type="presParOf" srcId="{25BC2176-EF7B-7C41-9035-4BCF03F23F49}" destId="{DB14F8D6-139C-9B4E-89B3-D916EC7C8C63}" srcOrd="10" destOrd="0" presId="urn:microsoft.com/office/officeart/2008/layout/RadialCluster"/>
    <dgm:cxn modelId="{CDC15411-6A2C-DB45-BDEF-368C9EF4949C}" type="presParOf" srcId="{25BC2176-EF7B-7C41-9035-4BCF03F23F49}" destId="{0BD217FB-7C04-AC49-B4CF-CACA6F04EEC7}" srcOrd="11" destOrd="0" presId="urn:microsoft.com/office/officeart/2008/layout/RadialCluster"/>
    <dgm:cxn modelId="{4806CC6E-BAFC-9B4D-AE57-A948D00F4FE7}" type="presParOf" srcId="{25BC2176-EF7B-7C41-9035-4BCF03F23F49}" destId="{E499DF1A-C49B-6646-9AF8-41BF0D0DF8D4}" srcOrd="12" destOrd="0" presId="urn:microsoft.com/office/officeart/2008/layout/RadialCluster"/>
    <dgm:cxn modelId="{2D31C1B5-41B9-0046-99F0-8B40A2C38E88}" type="presParOf" srcId="{25BC2176-EF7B-7C41-9035-4BCF03F23F49}" destId="{D9F1227E-EBC4-A84C-AE93-7C2AF28C6E27}" srcOrd="13" destOrd="0" presId="urn:microsoft.com/office/officeart/2008/layout/RadialCluster"/>
    <dgm:cxn modelId="{CE45B0B8-63F3-1642-8241-C7D70EAB1BA7}" type="presParOf" srcId="{25BC2176-EF7B-7C41-9035-4BCF03F23F49}" destId="{E44F995B-3E51-BB48-971B-9F85F87FF7A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909E53-529F-9548-8666-5AEA274359CE}"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GB"/>
        </a:p>
      </dgm:t>
    </dgm:pt>
    <dgm:pt modelId="{A8334B05-6216-E146-9A77-CF39571BA704}">
      <dgm:prSet phldrT="[Text]"/>
      <dgm:spPr/>
      <dgm:t>
        <a:bodyPr/>
        <a:lstStyle/>
        <a:p>
          <a:r>
            <a:rPr lang="en-GB" dirty="0"/>
            <a:t>Consumers Clinicians Policymakers</a:t>
          </a:r>
        </a:p>
      </dgm:t>
    </dgm:pt>
    <dgm:pt modelId="{A0FF8C5D-5D67-8943-96E4-462C6413232A}" type="parTrans" cxnId="{5C13968D-3D94-3A47-A57D-B96EC2974934}">
      <dgm:prSet/>
      <dgm:spPr/>
      <dgm:t>
        <a:bodyPr/>
        <a:lstStyle/>
        <a:p>
          <a:endParaRPr lang="en-GB"/>
        </a:p>
      </dgm:t>
    </dgm:pt>
    <dgm:pt modelId="{B7E2E282-CB90-3242-8620-3E5B482D1E2B}" type="sibTrans" cxnId="{5C13968D-3D94-3A47-A57D-B96EC2974934}">
      <dgm:prSet/>
      <dgm:spPr/>
      <dgm:t>
        <a:bodyPr/>
        <a:lstStyle/>
        <a:p>
          <a:endParaRPr lang="en-GB"/>
        </a:p>
      </dgm:t>
    </dgm:pt>
    <dgm:pt modelId="{6CB6053C-6470-884E-A35B-8F3A69F11134}">
      <dgm:prSet phldrT="[Text]"/>
      <dgm:spPr/>
      <dgm:t>
        <a:bodyPr/>
        <a:lstStyle/>
        <a:p>
          <a:r>
            <a:rPr lang="en-GB" dirty="0"/>
            <a:t>RCT</a:t>
          </a:r>
        </a:p>
      </dgm:t>
    </dgm:pt>
    <dgm:pt modelId="{6024D433-DEB5-B24A-9B47-2719A9835937}" type="parTrans" cxnId="{CA962330-AFCD-FB43-A88A-D650889E9189}">
      <dgm:prSet/>
      <dgm:spPr/>
      <dgm:t>
        <a:bodyPr/>
        <a:lstStyle/>
        <a:p>
          <a:endParaRPr lang="en-GB"/>
        </a:p>
      </dgm:t>
    </dgm:pt>
    <dgm:pt modelId="{98CB1E5C-11EA-0540-8C89-A8217811442F}" type="sibTrans" cxnId="{CA962330-AFCD-FB43-A88A-D650889E9189}">
      <dgm:prSet/>
      <dgm:spPr/>
      <dgm:t>
        <a:bodyPr/>
        <a:lstStyle/>
        <a:p>
          <a:endParaRPr lang="en-GB"/>
        </a:p>
      </dgm:t>
    </dgm:pt>
    <dgm:pt modelId="{BDE3FED5-B1AD-1F4B-BE9D-43840198B119}">
      <dgm:prSet phldrT="[Text]"/>
      <dgm:spPr/>
      <dgm:t>
        <a:bodyPr/>
        <a:lstStyle/>
        <a:p>
          <a:r>
            <a:rPr lang="en-GB" dirty="0"/>
            <a:t>RCT</a:t>
          </a:r>
        </a:p>
      </dgm:t>
    </dgm:pt>
    <dgm:pt modelId="{305571AE-5B32-2C4F-9EA7-264ADC782956}" type="parTrans" cxnId="{4E6273A3-73F7-754F-87B6-A455647A2CB6}">
      <dgm:prSet/>
      <dgm:spPr/>
      <dgm:t>
        <a:bodyPr/>
        <a:lstStyle/>
        <a:p>
          <a:endParaRPr lang="en-GB"/>
        </a:p>
      </dgm:t>
    </dgm:pt>
    <dgm:pt modelId="{FB540927-92E8-4044-8570-F26A383BD2D3}" type="sibTrans" cxnId="{4E6273A3-73F7-754F-87B6-A455647A2CB6}">
      <dgm:prSet/>
      <dgm:spPr/>
      <dgm:t>
        <a:bodyPr/>
        <a:lstStyle/>
        <a:p>
          <a:endParaRPr lang="en-GB"/>
        </a:p>
      </dgm:t>
    </dgm:pt>
    <dgm:pt modelId="{3580B991-42D4-FD4E-9FBD-36B80D0F828D}">
      <dgm:prSet phldrT="[Text]"/>
      <dgm:spPr/>
      <dgm:t>
        <a:bodyPr/>
        <a:lstStyle/>
        <a:p>
          <a:r>
            <a:rPr lang="en-GB" dirty="0"/>
            <a:t>RCT</a:t>
          </a:r>
        </a:p>
      </dgm:t>
    </dgm:pt>
    <dgm:pt modelId="{15121D1F-F497-1748-BA7A-04E75C72F527}" type="parTrans" cxnId="{8AC91BA4-C84A-644C-8078-0E3F7569E801}">
      <dgm:prSet/>
      <dgm:spPr/>
      <dgm:t>
        <a:bodyPr/>
        <a:lstStyle/>
        <a:p>
          <a:endParaRPr lang="en-GB"/>
        </a:p>
      </dgm:t>
    </dgm:pt>
    <dgm:pt modelId="{492D5D92-50CB-8B46-AD25-0C5BECCEE181}" type="sibTrans" cxnId="{8AC91BA4-C84A-644C-8078-0E3F7569E801}">
      <dgm:prSet/>
      <dgm:spPr/>
      <dgm:t>
        <a:bodyPr/>
        <a:lstStyle/>
        <a:p>
          <a:endParaRPr lang="en-GB"/>
        </a:p>
      </dgm:t>
    </dgm:pt>
    <dgm:pt modelId="{E958243F-8619-CB48-B18A-3457E532E8DF}">
      <dgm:prSet phldrT="[Text]"/>
      <dgm:spPr/>
      <dgm:t>
        <a:bodyPr/>
        <a:lstStyle/>
        <a:p>
          <a:r>
            <a:rPr lang="en-GB" dirty="0"/>
            <a:t>RCT</a:t>
          </a:r>
        </a:p>
      </dgm:t>
    </dgm:pt>
    <dgm:pt modelId="{4A59DD25-C60C-904F-B557-D9FD6959C6D0}" type="parTrans" cxnId="{03B69BAA-AD40-FB4F-B314-F4C2C8205DA1}">
      <dgm:prSet/>
      <dgm:spPr/>
      <dgm:t>
        <a:bodyPr/>
        <a:lstStyle/>
        <a:p>
          <a:endParaRPr lang="en-GB"/>
        </a:p>
      </dgm:t>
    </dgm:pt>
    <dgm:pt modelId="{CCF3023D-1F53-E74F-B1AE-35ECA95DB998}" type="sibTrans" cxnId="{03B69BAA-AD40-FB4F-B314-F4C2C8205DA1}">
      <dgm:prSet/>
      <dgm:spPr/>
      <dgm:t>
        <a:bodyPr/>
        <a:lstStyle/>
        <a:p>
          <a:endParaRPr lang="en-GB"/>
        </a:p>
      </dgm:t>
    </dgm:pt>
    <dgm:pt modelId="{41BEECF1-7FA3-F149-AF09-4D37CA83732E}">
      <dgm:prSet phldrT="[Text]"/>
      <dgm:spPr/>
      <dgm:t>
        <a:bodyPr/>
        <a:lstStyle/>
        <a:p>
          <a:r>
            <a:rPr lang="en-GB" dirty="0"/>
            <a:t>RCT</a:t>
          </a:r>
        </a:p>
      </dgm:t>
    </dgm:pt>
    <dgm:pt modelId="{943676B1-F176-E548-94D9-F6633B358EDC}" type="parTrans" cxnId="{0B1676F3-B242-6E49-8264-DACA442B1D32}">
      <dgm:prSet/>
      <dgm:spPr/>
      <dgm:t>
        <a:bodyPr/>
        <a:lstStyle/>
        <a:p>
          <a:endParaRPr lang="en-GB"/>
        </a:p>
      </dgm:t>
    </dgm:pt>
    <dgm:pt modelId="{F5A54802-AB86-9240-8227-A0F30BC3BDE4}" type="sibTrans" cxnId="{0B1676F3-B242-6E49-8264-DACA442B1D32}">
      <dgm:prSet/>
      <dgm:spPr/>
      <dgm:t>
        <a:bodyPr/>
        <a:lstStyle/>
        <a:p>
          <a:endParaRPr lang="en-GB"/>
        </a:p>
      </dgm:t>
    </dgm:pt>
    <dgm:pt modelId="{9FBFDE37-B949-3A42-AFAA-0D5D713FA7F5}">
      <dgm:prSet phldrT="[Text]"/>
      <dgm:spPr/>
      <dgm:t>
        <a:bodyPr/>
        <a:lstStyle/>
        <a:p>
          <a:r>
            <a:rPr lang="en-GB" dirty="0"/>
            <a:t>RCT</a:t>
          </a:r>
        </a:p>
      </dgm:t>
    </dgm:pt>
    <dgm:pt modelId="{0132549F-3D20-D74F-8CE3-FD1A53551CCB}" type="parTrans" cxnId="{645A65FD-3073-8B4A-A370-0210BA225BEF}">
      <dgm:prSet/>
      <dgm:spPr/>
      <dgm:t>
        <a:bodyPr/>
        <a:lstStyle/>
        <a:p>
          <a:endParaRPr lang="en-GB"/>
        </a:p>
      </dgm:t>
    </dgm:pt>
    <dgm:pt modelId="{64728023-E69F-704A-89F4-6CF4EEC1BEF0}" type="sibTrans" cxnId="{645A65FD-3073-8B4A-A370-0210BA225BEF}">
      <dgm:prSet/>
      <dgm:spPr/>
      <dgm:t>
        <a:bodyPr/>
        <a:lstStyle/>
        <a:p>
          <a:endParaRPr lang="en-GB"/>
        </a:p>
      </dgm:t>
    </dgm:pt>
    <dgm:pt modelId="{77EA0B1E-240F-4F4B-96A9-7EDF50EF155C}">
      <dgm:prSet phldrT="[Text]"/>
      <dgm:spPr/>
      <dgm:t>
        <a:bodyPr/>
        <a:lstStyle/>
        <a:p>
          <a:r>
            <a:rPr lang="en-GB" dirty="0"/>
            <a:t>RCT</a:t>
          </a:r>
        </a:p>
      </dgm:t>
    </dgm:pt>
    <dgm:pt modelId="{66E13F9C-050E-0C47-9A88-FC561B556F9C}" type="parTrans" cxnId="{C920873C-95DC-8B45-8853-CE1D0C542F38}">
      <dgm:prSet/>
      <dgm:spPr/>
      <dgm:t>
        <a:bodyPr/>
        <a:lstStyle/>
        <a:p>
          <a:endParaRPr lang="en-GB"/>
        </a:p>
      </dgm:t>
    </dgm:pt>
    <dgm:pt modelId="{78F0142F-D4D1-EE46-AF97-4C96B8B14B74}" type="sibTrans" cxnId="{C920873C-95DC-8B45-8853-CE1D0C542F38}">
      <dgm:prSet/>
      <dgm:spPr/>
      <dgm:t>
        <a:bodyPr/>
        <a:lstStyle/>
        <a:p>
          <a:endParaRPr lang="en-GB"/>
        </a:p>
      </dgm:t>
    </dgm:pt>
    <dgm:pt modelId="{3B5C30BB-4914-4348-8244-C934D005F28E}" type="pres">
      <dgm:prSet presAssocID="{7D909E53-529F-9548-8666-5AEA274359CE}" presName="Name0" presStyleCnt="0">
        <dgm:presLayoutVars>
          <dgm:chMax val="1"/>
          <dgm:chPref val="1"/>
          <dgm:dir/>
          <dgm:animOne val="branch"/>
          <dgm:animLvl val="lvl"/>
        </dgm:presLayoutVars>
      </dgm:prSet>
      <dgm:spPr/>
    </dgm:pt>
    <dgm:pt modelId="{25BC2176-EF7B-7C41-9035-4BCF03F23F49}" type="pres">
      <dgm:prSet presAssocID="{A8334B05-6216-E146-9A77-CF39571BA704}" presName="singleCycle" presStyleCnt="0"/>
      <dgm:spPr/>
    </dgm:pt>
    <dgm:pt modelId="{ACF5B708-BAFD-EB42-94A4-8B554FA8240F}" type="pres">
      <dgm:prSet presAssocID="{A8334B05-6216-E146-9A77-CF39571BA704}" presName="singleCenter" presStyleLbl="node1" presStyleIdx="0" presStyleCnt="8" custScaleX="177530" custScaleY="115189">
        <dgm:presLayoutVars>
          <dgm:chMax val="7"/>
          <dgm:chPref val="7"/>
        </dgm:presLayoutVars>
      </dgm:prSet>
      <dgm:spPr/>
    </dgm:pt>
    <dgm:pt modelId="{5276302E-F9E3-0040-978A-935087864D1C}" type="pres">
      <dgm:prSet presAssocID="{6024D433-DEB5-B24A-9B47-2719A9835937}" presName="Name56" presStyleLbl="parChTrans1D2" presStyleIdx="0" presStyleCnt="7"/>
      <dgm:spPr/>
    </dgm:pt>
    <dgm:pt modelId="{4DD8D8B7-3B5B-0E40-90B0-FF19102838AD}" type="pres">
      <dgm:prSet presAssocID="{6CB6053C-6470-884E-A35B-8F3A69F11134}" presName="text0" presStyleLbl="node1" presStyleIdx="1" presStyleCnt="8">
        <dgm:presLayoutVars>
          <dgm:bulletEnabled val="1"/>
        </dgm:presLayoutVars>
      </dgm:prSet>
      <dgm:spPr/>
    </dgm:pt>
    <dgm:pt modelId="{58B35EBD-62D1-2542-994D-C67533A06EB3}" type="pres">
      <dgm:prSet presAssocID="{305571AE-5B32-2C4F-9EA7-264ADC782956}" presName="Name56" presStyleLbl="parChTrans1D2" presStyleIdx="1" presStyleCnt="7"/>
      <dgm:spPr/>
    </dgm:pt>
    <dgm:pt modelId="{D5D80053-980F-DE42-8521-A76E4FC36DAC}" type="pres">
      <dgm:prSet presAssocID="{BDE3FED5-B1AD-1F4B-BE9D-43840198B119}" presName="text0" presStyleLbl="node1" presStyleIdx="2" presStyleCnt="8">
        <dgm:presLayoutVars>
          <dgm:bulletEnabled val="1"/>
        </dgm:presLayoutVars>
      </dgm:prSet>
      <dgm:spPr/>
    </dgm:pt>
    <dgm:pt modelId="{12408D8F-7EE7-F348-820F-286AAECB9D69}" type="pres">
      <dgm:prSet presAssocID="{15121D1F-F497-1748-BA7A-04E75C72F527}" presName="Name56" presStyleLbl="parChTrans1D2" presStyleIdx="2" presStyleCnt="7"/>
      <dgm:spPr/>
    </dgm:pt>
    <dgm:pt modelId="{C502BB73-6DAB-DD4F-BAB6-BFD9B6A0E54F}" type="pres">
      <dgm:prSet presAssocID="{3580B991-42D4-FD4E-9FBD-36B80D0F828D}" presName="text0" presStyleLbl="node1" presStyleIdx="3" presStyleCnt="8">
        <dgm:presLayoutVars>
          <dgm:bulletEnabled val="1"/>
        </dgm:presLayoutVars>
      </dgm:prSet>
      <dgm:spPr/>
    </dgm:pt>
    <dgm:pt modelId="{DAB2CC46-97DD-AF40-9E58-C8CB5C607218}" type="pres">
      <dgm:prSet presAssocID="{4A59DD25-C60C-904F-B557-D9FD6959C6D0}" presName="Name56" presStyleLbl="parChTrans1D2" presStyleIdx="3" presStyleCnt="7"/>
      <dgm:spPr/>
    </dgm:pt>
    <dgm:pt modelId="{D10DB394-B5C7-544A-B8FA-DAAB2FFBD195}" type="pres">
      <dgm:prSet presAssocID="{E958243F-8619-CB48-B18A-3457E532E8DF}" presName="text0" presStyleLbl="node1" presStyleIdx="4" presStyleCnt="8">
        <dgm:presLayoutVars>
          <dgm:bulletEnabled val="1"/>
        </dgm:presLayoutVars>
      </dgm:prSet>
      <dgm:spPr/>
    </dgm:pt>
    <dgm:pt modelId="{95511F6D-EF36-8442-800C-6DA51E66A54E}" type="pres">
      <dgm:prSet presAssocID="{943676B1-F176-E548-94D9-F6633B358EDC}" presName="Name56" presStyleLbl="parChTrans1D2" presStyleIdx="4" presStyleCnt="7"/>
      <dgm:spPr/>
    </dgm:pt>
    <dgm:pt modelId="{DB14F8D6-139C-9B4E-89B3-D916EC7C8C63}" type="pres">
      <dgm:prSet presAssocID="{41BEECF1-7FA3-F149-AF09-4D37CA83732E}" presName="text0" presStyleLbl="node1" presStyleIdx="5" presStyleCnt="8">
        <dgm:presLayoutVars>
          <dgm:bulletEnabled val="1"/>
        </dgm:presLayoutVars>
      </dgm:prSet>
      <dgm:spPr/>
    </dgm:pt>
    <dgm:pt modelId="{0BD217FB-7C04-AC49-B4CF-CACA6F04EEC7}" type="pres">
      <dgm:prSet presAssocID="{0132549F-3D20-D74F-8CE3-FD1A53551CCB}" presName="Name56" presStyleLbl="parChTrans1D2" presStyleIdx="5" presStyleCnt="7"/>
      <dgm:spPr/>
    </dgm:pt>
    <dgm:pt modelId="{E499DF1A-C49B-6646-9AF8-41BF0D0DF8D4}" type="pres">
      <dgm:prSet presAssocID="{9FBFDE37-B949-3A42-AFAA-0D5D713FA7F5}" presName="text0" presStyleLbl="node1" presStyleIdx="6" presStyleCnt="8">
        <dgm:presLayoutVars>
          <dgm:bulletEnabled val="1"/>
        </dgm:presLayoutVars>
      </dgm:prSet>
      <dgm:spPr/>
    </dgm:pt>
    <dgm:pt modelId="{D9F1227E-EBC4-A84C-AE93-7C2AF28C6E27}" type="pres">
      <dgm:prSet presAssocID="{66E13F9C-050E-0C47-9A88-FC561B556F9C}" presName="Name56" presStyleLbl="parChTrans1D2" presStyleIdx="6" presStyleCnt="7"/>
      <dgm:spPr/>
    </dgm:pt>
    <dgm:pt modelId="{E44F995B-3E51-BB48-971B-9F85F87FF7AE}" type="pres">
      <dgm:prSet presAssocID="{77EA0B1E-240F-4F4B-96A9-7EDF50EF155C}" presName="text0" presStyleLbl="node1" presStyleIdx="7" presStyleCnt="8">
        <dgm:presLayoutVars>
          <dgm:bulletEnabled val="1"/>
        </dgm:presLayoutVars>
      </dgm:prSet>
      <dgm:spPr/>
    </dgm:pt>
  </dgm:ptLst>
  <dgm:cxnLst>
    <dgm:cxn modelId="{BEB91A21-7DCB-484A-83C3-CBF18F6A5314}" type="presOf" srcId="{9FBFDE37-B949-3A42-AFAA-0D5D713FA7F5}" destId="{E499DF1A-C49B-6646-9AF8-41BF0D0DF8D4}" srcOrd="0" destOrd="0" presId="urn:microsoft.com/office/officeart/2008/layout/RadialCluster"/>
    <dgm:cxn modelId="{EEC7CC2C-B6AE-004B-83EF-6599FF9B8054}" type="presOf" srcId="{41BEECF1-7FA3-F149-AF09-4D37CA83732E}" destId="{DB14F8D6-139C-9B4E-89B3-D916EC7C8C63}" srcOrd="0" destOrd="0" presId="urn:microsoft.com/office/officeart/2008/layout/RadialCluster"/>
    <dgm:cxn modelId="{CA962330-AFCD-FB43-A88A-D650889E9189}" srcId="{A8334B05-6216-E146-9A77-CF39571BA704}" destId="{6CB6053C-6470-884E-A35B-8F3A69F11134}" srcOrd="0" destOrd="0" parTransId="{6024D433-DEB5-B24A-9B47-2719A9835937}" sibTransId="{98CB1E5C-11EA-0540-8C89-A8217811442F}"/>
    <dgm:cxn modelId="{C920873C-95DC-8B45-8853-CE1D0C542F38}" srcId="{A8334B05-6216-E146-9A77-CF39571BA704}" destId="{77EA0B1E-240F-4F4B-96A9-7EDF50EF155C}" srcOrd="6" destOrd="0" parTransId="{66E13F9C-050E-0C47-9A88-FC561B556F9C}" sibTransId="{78F0142F-D4D1-EE46-AF97-4C96B8B14B74}"/>
    <dgm:cxn modelId="{7BBA575E-919B-6949-8D41-3985DA99C73D}" type="presOf" srcId="{0132549F-3D20-D74F-8CE3-FD1A53551CCB}" destId="{0BD217FB-7C04-AC49-B4CF-CACA6F04EEC7}" srcOrd="0" destOrd="0" presId="urn:microsoft.com/office/officeart/2008/layout/RadialCluster"/>
    <dgm:cxn modelId="{BEF12046-649D-254C-9624-FEFBD0423B62}" type="presOf" srcId="{E958243F-8619-CB48-B18A-3457E532E8DF}" destId="{D10DB394-B5C7-544A-B8FA-DAAB2FFBD195}" srcOrd="0" destOrd="0" presId="urn:microsoft.com/office/officeart/2008/layout/RadialCluster"/>
    <dgm:cxn modelId="{E3DB7A66-A19F-724D-BC81-D9E30E6B272D}" type="presOf" srcId="{77EA0B1E-240F-4F4B-96A9-7EDF50EF155C}" destId="{E44F995B-3E51-BB48-971B-9F85F87FF7AE}" srcOrd="0" destOrd="0" presId="urn:microsoft.com/office/officeart/2008/layout/RadialCluster"/>
    <dgm:cxn modelId="{FF0EAF4E-7F06-384A-BFD5-F3153A851C29}" type="presOf" srcId="{4A59DD25-C60C-904F-B557-D9FD6959C6D0}" destId="{DAB2CC46-97DD-AF40-9E58-C8CB5C607218}" srcOrd="0" destOrd="0" presId="urn:microsoft.com/office/officeart/2008/layout/RadialCluster"/>
    <dgm:cxn modelId="{10719552-7D52-3C4E-A13D-518796E41BDC}" type="presOf" srcId="{15121D1F-F497-1748-BA7A-04E75C72F527}" destId="{12408D8F-7EE7-F348-820F-286AAECB9D69}" srcOrd="0" destOrd="0" presId="urn:microsoft.com/office/officeart/2008/layout/RadialCluster"/>
    <dgm:cxn modelId="{8758227A-F313-524E-B988-8A772B03B146}" type="presOf" srcId="{66E13F9C-050E-0C47-9A88-FC561B556F9C}" destId="{D9F1227E-EBC4-A84C-AE93-7C2AF28C6E27}" srcOrd="0" destOrd="0" presId="urn:microsoft.com/office/officeart/2008/layout/RadialCluster"/>
    <dgm:cxn modelId="{E19CEA82-7992-D341-B7D2-E4855087F3A1}" type="presOf" srcId="{6CB6053C-6470-884E-A35B-8F3A69F11134}" destId="{4DD8D8B7-3B5B-0E40-90B0-FF19102838AD}" srcOrd="0" destOrd="0" presId="urn:microsoft.com/office/officeart/2008/layout/RadialCluster"/>
    <dgm:cxn modelId="{5C13968D-3D94-3A47-A57D-B96EC2974934}" srcId="{7D909E53-529F-9548-8666-5AEA274359CE}" destId="{A8334B05-6216-E146-9A77-CF39571BA704}" srcOrd="0" destOrd="0" parTransId="{A0FF8C5D-5D67-8943-96E4-462C6413232A}" sibTransId="{B7E2E282-CB90-3242-8620-3E5B482D1E2B}"/>
    <dgm:cxn modelId="{34FB5097-B662-1248-9F57-DC608FB6076F}" type="presOf" srcId="{7D909E53-529F-9548-8666-5AEA274359CE}" destId="{3B5C30BB-4914-4348-8244-C934D005F28E}" srcOrd="0" destOrd="0" presId="urn:microsoft.com/office/officeart/2008/layout/RadialCluster"/>
    <dgm:cxn modelId="{43E6A69D-67F2-E34B-BC02-80B55E48578B}" type="presOf" srcId="{3580B991-42D4-FD4E-9FBD-36B80D0F828D}" destId="{C502BB73-6DAB-DD4F-BAB6-BFD9B6A0E54F}" srcOrd="0" destOrd="0" presId="urn:microsoft.com/office/officeart/2008/layout/RadialCluster"/>
    <dgm:cxn modelId="{95EA209E-3329-1242-85FB-CBAFD9EC2C0F}" type="presOf" srcId="{305571AE-5B32-2C4F-9EA7-264ADC782956}" destId="{58B35EBD-62D1-2542-994D-C67533A06EB3}" srcOrd="0" destOrd="0" presId="urn:microsoft.com/office/officeart/2008/layout/RadialCluster"/>
    <dgm:cxn modelId="{4E6273A3-73F7-754F-87B6-A455647A2CB6}" srcId="{A8334B05-6216-E146-9A77-CF39571BA704}" destId="{BDE3FED5-B1AD-1F4B-BE9D-43840198B119}" srcOrd="1" destOrd="0" parTransId="{305571AE-5B32-2C4F-9EA7-264ADC782956}" sibTransId="{FB540927-92E8-4044-8570-F26A383BD2D3}"/>
    <dgm:cxn modelId="{8AC91BA4-C84A-644C-8078-0E3F7569E801}" srcId="{A8334B05-6216-E146-9A77-CF39571BA704}" destId="{3580B991-42D4-FD4E-9FBD-36B80D0F828D}" srcOrd="2" destOrd="0" parTransId="{15121D1F-F497-1748-BA7A-04E75C72F527}" sibTransId="{492D5D92-50CB-8B46-AD25-0C5BECCEE181}"/>
    <dgm:cxn modelId="{03B69BAA-AD40-FB4F-B314-F4C2C8205DA1}" srcId="{A8334B05-6216-E146-9A77-CF39571BA704}" destId="{E958243F-8619-CB48-B18A-3457E532E8DF}" srcOrd="3" destOrd="0" parTransId="{4A59DD25-C60C-904F-B557-D9FD6959C6D0}" sibTransId="{CCF3023D-1F53-E74F-B1AE-35ECA95DB998}"/>
    <dgm:cxn modelId="{B39C74B6-4546-C34E-955E-B7108E7727A8}" type="presOf" srcId="{943676B1-F176-E548-94D9-F6633B358EDC}" destId="{95511F6D-EF36-8442-800C-6DA51E66A54E}" srcOrd="0" destOrd="0" presId="urn:microsoft.com/office/officeart/2008/layout/RadialCluster"/>
    <dgm:cxn modelId="{2D3E61E3-A5F0-CD42-B62C-437642C2CEFE}" type="presOf" srcId="{6024D433-DEB5-B24A-9B47-2719A9835937}" destId="{5276302E-F9E3-0040-978A-935087864D1C}" srcOrd="0" destOrd="0" presId="urn:microsoft.com/office/officeart/2008/layout/RadialCluster"/>
    <dgm:cxn modelId="{0B1676F3-B242-6E49-8264-DACA442B1D32}" srcId="{A8334B05-6216-E146-9A77-CF39571BA704}" destId="{41BEECF1-7FA3-F149-AF09-4D37CA83732E}" srcOrd="4" destOrd="0" parTransId="{943676B1-F176-E548-94D9-F6633B358EDC}" sibTransId="{F5A54802-AB86-9240-8227-A0F30BC3BDE4}"/>
    <dgm:cxn modelId="{8B5C9FF6-37F8-B54E-97E7-79B0997ED8A7}" type="presOf" srcId="{A8334B05-6216-E146-9A77-CF39571BA704}" destId="{ACF5B708-BAFD-EB42-94A4-8B554FA8240F}" srcOrd="0" destOrd="0" presId="urn:microsoft.com/office/officeart/2008/layout/RadialCluster"/>
    <dgm:cxn modelId="{645A65FD-3073-8B4A-A370-0210BA225BEF}" srcId="{A8334B05-6216-E146-9A77-CF39571BA704}" destId="{9FBFDE37-B949-3A42-AFAA-0D5D713FA7F5}" srcOrd="5" destOrd="0" parTransId="{0132549F-3D20-D74F-8CE3-FD1A53551CCB}" sibTransId="{64728023-E69F-704A-89F4-6CF4EEC1BEF0}"/>
    <dgm:cxn modelId="{866169FE-8B07-6941-B358-08575CA15972}" type="presOf" srcId="{BDE3FED5-B1AD-1F4B-BE9D-43840198B119}" destId="{D5D80053-980F-DE42-8521-A76E4FC36DAC}" srcOrd="0" destOrd="0" presId="urn:microsoft.com/office/officeart/2008/layout/RadialCluster"/>
    <dgm:cxn modelId="{C316DBD0-925E-2448-B02D-63896050C32F}" type="presParOf" srcId="{3B5C30BB-4914-4348-8244-C934D005F28E}" destId="{25BC2176-EF7B-7C41-9035-4BCF03F23F49}" srcOrd="0" destOrd="0" presId="urn:microsoft.com/office/officeart/2008/layout/RadialCluster"/>
    <dgm:cxn modelId="{FA005994-8402-4E4A-AA26-BC3F61E74C39}" type="presParOf" srcId="{25BC2176-EF7B-7C41-9035-4BCF03F23F49}" destId="{ACF5B708-BAFD-EB42-94A4-8B554FA8240F}" srcOrd="0" destOrd="0" presId="urn:microsoft.com/office/officeart/2008/layout/RadialCluster"/>
    <dgm:cxn modelId="{5B0BE820-0774-2140-90D2-B96F2335D25A}" type="presParOf" srcId="{25BC2176-EF7B-7C41-9035-4BCF03F23F49}" destId="{5276302E-F9E3-0040-978A-935087864D1C}" srcOrd="1" destOrd="0" presId="urn:microsoft.com/office/officeart/2008/layout/RadialCluster"/>
    <dgm:cxn modelId="{ACCCFFCD-5E33-7547-866C-DFD1CD5EC8F0}" type="presParOf" srcId="{25BC2176-EF7B-7C41-9035-4BCF03F23F49}" destId="{4DD8D8B7-3B5B-0E40-90B0-FF19102838AD}" srcOrd="2" destOrd="0" presId="urn:microsoft.com/office/officeart/2008/layout/RadialCluster"/>
    <dgm:cxn modelId="{C5163EC3-546F-7548-978F-3F813EB5F3AD}" type="presParOf" srcId="{25BC2176-EF7B-7C41-9035-4BCF03F23F49}" destId="{58B35EBD-62D1-2542-994D-C67533A06EB3}" srcOrd="3" destOrd="0" presId="urn:microsoft.com/office/officeart/2008/layout/RadialCluster"/>
    <dgm:cxn modelId="{CA188906-02D4-1A42-881F-3DA09DE77904}" type="presParOf" srcId="{25BC2176-EF7B-7C41-9035-4BCF03F23F49}" destId="{D5D80053-980F-DE42-8521-A76E4FC36DAC}" srcOrd="4" destOrd="0" presId="urn:microsoft.com/office/officeart/2008/layout/RadialCluster"/>
    <dgm:cxn modelId="{BC959844-64FB-4745-90A7-3047D50679FD}" type="presParOf" srcId="{25BC2176-EF7B-7C41-9035-4BCF03F23F49}" destId="{12408D8F-7EE7-F348-820F-286AAECB9D69}" srcOrd="5" destOrd="0" presId="urn:microsoft.com/office/officeart/2008/layout/RadialCluster"/>
    <dgm:cxn modelId="{F07933F6-00D5-E84A-97EA-24E8DC234D32}" type="presParOf" srcId="{25BC2176-EF7B-7C41-9035-4BCF03F23F49}" destId="{C502BB73-6DAB-DD4F-BAB6-BFD9B6A0E54F}" srcOrd="6" destOrd="0" presId="urn:microsoft.com/office/officeart/2008/layout/RadialCluster"/>
    <dgm:cxn modelId="{D52E3CB7-5154-E640-BD89-B8432C61846E}" type="presParOf" srcId="{25BC2176-EF7B-7C41-9035-4BCF03F23F49}" destId="{DAB2CC46-97DD-AF40-9E58-C8CB5C607218}" srcOrd="7" destOrd="0" presId="urn:microsoft.com/office/officeart/2008/layout/RadialCluster"/>
    <dgm:cxn modelId="{9AB64B31-325D-6C46-A4B7-C8ECDF78B6E9}" type="presParOf" srcId="{25BC2176-EF7B-7C41-9035-4BCF03F23F49}" destId="{D10DB394-B5C7-544A-B8FA-DAAB2FFBD195}" srcOrd="8" destOrd="0" presId="urn:microsoft.com/office/officeart/2008/layout/RadialCluster"/>
    <dgm:cxn modelId="{C62540EA-FC39-C949-8B14-B18B32254E98}" type="presParOf" srcId="{25BC2176-EF7B-7C41-9035-4BCF03F23F49}" destId="{95511F6D-EF36-8442-800C-6DA51E66A54E}" srcOrd="9" destOrd="0" presId="urn:microsoft.com/office/officeart/2008/layout/RadialCluster"/>
    <dgm:cxn modelId="{24B098CD-F1B5-CB4F-B6A1-426911A187B3}" type="presParOf" srcId="{25BC2176-EF7B-7C41-9035-4BCF03F23F49}" destId="{DB14F8D6-139C-9B4E-89B3-D916EC7C8C63}" srcOrd="10" destOrd="0" presId="urn:microsoft.com/office/officeart/2008/layout/RadialCluster"/>
    <dgm:cxn modelId="{CDC15411-6A2C-DB45-BDEF-368C9EF4949C}" type="presParOf" srcId="{25BC2176-EF7B-7C41-9035-4BCF03F23F49}" destId="{0BD217FB-7C04-AC49-B4CF-CACA6F04EEC7}" srcOrd="11" destOrd="0" presId="urn:microsoft.com/office/officeart/2008/layout/RadialCluster"/>
    <dgm:cxn modelId="{4806CC6E-BAFC-9B4D-AE57-A948D00F4FE7}" type="presParOf" srcId="{25BC2176-EF7B-7C41-9035-4BCF03F23F49}" destId="{E499DF1A-C49B-6646-9AF8-41BF0D0DF8D4}" srcOrd="12" destOrd="0" presId="urn:microsoft.com/office/officeart/2008/layout/RadialCluster"/>
    <dgm:cxn modelId="{2D31C1B5-41B9-0046-99F0-8B40A2C38E88}" type="presParOf" srcId="{25BC2176-EF7B-7C41-9035-4BCF03F23F49}" destId="{D9F1227E-EBC4-A84C-AE93-7C2AF28C6E27}" srcOrd="13" destOrd="0" presId="urn:microsoft.com/office/officeart/2008/layout/RadialCluster"/>
    <dgm:cxn modelId="{CE45B0B8-63F3-1642-8241-C7D70EAB1BA7}" type="presParOf" srcId="{25BC2176-EF7B-7C41-9035-4BCF03F23F49}" destId="{E44F995B-3E51-BB48-971B-9F85F87FF7A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EB0612-11DB-EF4D-9B84-1978B4203636}" type="doc">
      <dgm:prSet loTypeId="urn:microsoft.com/office/officeart/2005/8/layout/venn1" loCatId="" qsTypeId="urn:microsoft.com/office/officeart/2005/8/quickstyle/simple1" qsCatId="simple" csTypeId="urn:microsoft.com/office/officeart/2005/8/colors/accent1_2" csCatId="accent1" phldr="1"/>
      <dgm:spPr/>
    </dgm:pt>
    <dgm:pt modelId="{B5BA1ABD-95BA-E944-96E6-7B5BF21CC39F}">
      <dgm:prSet phldrT="[Text]"/>
      <dgm:spPr/>
      <dgm:t>
        <a:bodyPr anchor="t"/>
        <a:lstStyle/>
        <a:p>
          <a:r>
            <a:rPr lang="en-GB" dirty="0"/>
            <a:t>Implementability</a:t>
          </a:r>
        </a:p>
      </dgm:t>
    </dgm:pt>
    <dgm:pt modelId="{E5C745C0-44E0-7947-8F67-265D52A8521A}" type="parTrans" cxnId="{7F627343-FE93-A94E-8F5E-17F8F1C4BB1D}">
      <dgm:prSet/>
      <dgm:spPr/>
      <dgm:t>
        <a:bodyPr/>
        <a:lstStyle/>
        <a:p>
          <a:endParaRPr lang="en-GB"/>
        </a:p>
      </dgm:t>
    </dgm:pt>
    <dgm:pt modelId="{DEF61821-2521-764D-81F4-E9C55AAFC20F}" type="sibTrans" cxnId="{7F627343-FE93-A94E-8F5E-17F8F1C4BB1D}">
      <dgm:prSet/>
      <dgm:spPr/>
      <dgm:t>
        <a:bodyPr/>
        <a:lstStyle/>
        <a:p>
          <a:endParaRPr lang="en-GB"/>
        </a:p>
      </dgm:t>
    </dgm:pt>
    <dgm:pt modelId="{DE568A58-7C19-794C-B39A-82AE9A53DA32}">
      <dgm:prSet phldrT="[Text]"/>
      <dgm:spPr/>
      <dgm:t>
        <a:bodyPr anchor="b"/>
        <a:lstStyle/>
        <a:p>
          <a:r>
            <a:rPr lang="en-GB" dirty="0"/>
            <a:t>Embedded</a:t>
          </a:r>
        </a:p>
      </dgm:t>
    </dgm:pt>
    <dgm:pt modelId="{225F5116-8647-BB41-B403-9670475E1D4A}" type="parTrans" cxnId="{A70705F6-913F-B245-8E53-866B14F78B3A}">
      <dgm:prSet/>
      <dgm:spPr/>
      <dgm:t>
        <a:bodyPr/>
        <a:lstStyle/>
        <a:p>
          <a:endParaRPr lang="en-GB"/>
        </a:p>
      </dgm:t>
    </dgm:pt>
    <dgm:pt modelId="{A1DDB955-E656-5C46-9B80-D6C6738508D3}" type="sibTrans" cxnId="{A70705F6-913F-B245-8E53-866B14F78B3A}">
      <dgm:prSet/>
      <dgm:spPr/>
      <dgm:t>
        <a:bodyPr/>
        <a:lstStyle/>
        <a:p>
          <a:endParaRPr lang="en-GB"/>
        </a:p>
      </dgm:t>
    </dgm:pt>
    <dgm:pt modelId="{A9C3BDB6-65C3-824F-B3BA-2D72D87FF0CC}">
      <dgm:prSet phldrT="[Text]"/>
      <dgm:spPr/>
      <dgm:t>
        <a:bodyPr anchor="b"/>
        <a:lstStyle/>
        <a:p>
          <a:r>
            <a:rPr lang="en-GB" dirty="0"/>
            <a:t>Pragmatic</a:t>
          </a:r>
        </a:p>
      </dgm:t>
    </dgm:pt>
    <dgm:pt modelId="{DB5125E9-7D7D-8943-9FE5-540E30BC406C}" type="parTrans" cxnId="{7C6A7EBF-1733-8C43-818B-E25370500081}">
      <dgm:prSet/>
      <dgm:spPr/>
      <dgm:t>
        <a:bodyPr/>
        <a:lstStyle/>
        <a:p>
          <a:endParaRPr lang="en-GB"/>
        </a:p>
      </dgm:t>
    </dgm:pt>
    <dgm:pt modelId="{31CC5515-FC03-4543-95B3-F58EF449F62D}" type="sibTrans" cxnId="{7C6A7EBF-1733-8C43-818B-E25370500081}">
      <dgm:prSet/>
      <dgm:spPr/>
      <dgm:t>
        <a:bodyPr/>
        <a:lstStyle/>
        <a:p>
          <a:endParaRPr lang="en-GB"/>
        </a:p>
      </dgm:t>
    </dgm:pt>
    <dgm:pt modelId="{AB00F8BF-A3D4-344F-8999-D9BDB4127829}" type="pres">
      <dgm:prSet presAssocID="{3CEB0612-11DB-EF4D-9B84-1978B4203636}" presName="compositeShape" presStyleCnt="0">
        <dgm:presLayoutVars>
          <dgm:chMax val="7"/>
          <dgm:dir/>
          <dgm:resizeHandles val="exact"/>
        </dgm:presLayoutVars>
      </dgm:prSet>
      <dgm:spPr/>
    </dgm:pt>
    <dgm:pt modelId="{5CC675C1-1F4D-204A-B902-DB06EB450361}" type="pres">
      <dgm:prSet presAssocID="{B5BA1ABD-95BA-E944-96E6-7B5BF21CC39F}" presName="circ1" presStyleLbl="vennNode1" presStyleIdx="0" presStyleCnt="3" custLinFactNeighborX="-3966" custLinFactNeighborY="15230"/>
      <dgm:spPr/>
    </dgm:pt>
    <dgm:pt modelId="{BBD14FD5-E480-0D4B-9EBE-CB61EA7BB079}" type="pres">
      <dgm:prSet presAssocID="{B5BA1ABD-95BA-E944-96E6-7B5BF21CC39F}" presName="circ1Tx" presStyleLbl="revTx" presStyleIdx="0" presStyleCnt="0">
        <dgm:presLayoutVars>
          <dgm:chMax val="0"/>
          <dgm:chPref val="0"/>
          <dgm:bulletEnabled val="1"/>
        </dgm:presLayoutVars>
      </dgm:prSet>
      <dgm:spPr/>
    </dgm:pt>
    <dgm:pt modelId="{21C69524-CDC0-CC4F-AF26-A0A3C5256993}" type="pres">
      <dgm:prSet presAssocID="{DE568A58-7C19-794C-B39A-82AE9A53DA32}" presName="circ2" presStyleLbl="vennNode1" presStyleIdx="1" presStyleCnt="3" custLinFactNeighborX="-8293" custLinFactNeighborY="-15230"/>
      <dgm:spPr/>
    </dgm:pt>
    <dgm:pt modelId="{4DD6905F-849C-7845-BCEA-0E3EF039802E}" type="pres">
      <dgm:prSet presAssocID="{DE568A58-7C19-794C-B39A-82AE9A53DA32}" presName="circ2Tx" presStyleLbl="revTx" presStyleIdx="0" presStyleCnt="0">
        <dgm:presLayoutVars>
          <dgm:chMax val="0"/>
          <dgm:chPref val="0"/>
          <dgm:bulletEnabled val="1"/>
        </dgm:presLayoutVars>
      </dgm:prSet>
      <dgm:spPr/>
    </dgm:pt>
    <dgm:pt modelId="{02F8B6E5-5341-084E-9752-FC1155669A44}" type="pres">
      <dgm:prSet presAssocID="{A9C3BDB6-65C3-824F-B3BA-2D72D87FF0CC}" presName="circ3" presStyleLbl="vennNode1" presStyleIdx="2" presStyleCnt="3" custLinFactNeighborX="6490" custLinFactNeighborY="-15230"/>
      <dgm:spPr/>
    </dgm:pt>
    <dgm:pt modelId="{99F16A33-C581-2942-AE65-37FE8A16C92B}" type="pres">
      <dgm:prSet presAssocID="{A9C3BDB6-65C3-824F-B3BA-2D72D87FF0CC}" presName="circ3Tx" presStyleLbl="revTx" presStyleIdx="0" presStyleCnt="0">
        <dgm:presLayoutVars>
          <dgm:chMax val="0"/>
          <dgm:chPref val="0"/>
          <dgm:bulletEnabled val="1"/>
        </dgm:presLayoutVars>
      </dgm:prSet>
      <dgm:spPr/>
    </dgm:pt>
  </dgm:ptLst>
  <dgm:cxnLst>
    <dgm:cxn modelId="{A28CF05F-5187-2A43-B5B2-219E3186E991}" type="presOf" srcId="{B5BA1ABD-95BA-E944-96E6-7B5BF21CC39F}" destId="{BBD14FD5-E480-0D4B-9EBE-CB61EA7BB079}" srcOrd="1" destOrd="0" presId="urn:microsoft.com/office/officeart/2005/8/layout/venn1"/>
    <dgm:cxn modelId="{7F627343-FE93-A94E-8F5E-17F8F1C4BB1D}" srcId="{3CEB0612-11DB-EF4D-9B84-1978B4203636}" destId="{B5BA1ABD-95BA-E944-96E6-7B5BF21CC39F}" srcOrd="0" destOrd="0" parTransId="{E5C745C0-44E0-7947-8F67-265D52A8521A}" sibTransId="{DEF61821-2521-764D-81F4-E9C55AAFC20F}"/>
    <dgm:cxn modelId="{6029B458-DF5A-C34E-89F7-CD85CF7141FB}" type="presOf" srcId="{B5BA1ABD-95BA-E944-96E6-7B5BF21CC39F}" destId="{5CC675C1-1F4D-204A-B902-DB06EB450361}" srcOrd="0" destOrd="0" presId="urn:microsoft.com/office/officeart/2005/8/layout/venn1"/>
    <dgm:cxn modelId="{38D44E99-D965-7A4F-BBBF-2BCFA6F86D72}" type="presOf" srcId="{3CEB0612-11DB-EF4D-9B84-1978B4203636}" destId="{AB00F8BF-A3D4-344F-8999-D9BDB4127829}" srcOrd="0" destOrd="0" presId="urn:microsoft.com/office/officeart/2005/8/layout/venn1"/>
    <dgm:cxn modelId="{1458FEA1-EC0F-F24C-B598-04B47904A321}" type="presOf" srcId="{A9C3BDB6-65C3-824F-B3BA-2D72D87FF0CC}" destId="{99F16A33-C581-2942-AE65-37FE8A16C92B}" srcOrd="1" destOrd="0" presId="urn:microsoft.com/office/officeart/2005/8/layout/venn1"/>
    <dgm:cxn modelId="{7C6A7EBF-1733-8C43-818B-E25370500081}" srcId="{3CEB0612-11DB-EF4D-9B84-1978B4203636}" destId="{A9C3BDB6-65C3-824F-B3BA-2D72D87FF0CC}" srcOrd="2" destOrd="0" parTransId="{DB5125E9-7D7D-8943-9FE5-540E30BC406C}" sibTransId="{31CC5515-FC03-4543-95B3-F58EF449F62D}"/>
    <dgm:cxn modelId="{DDD652C2-7376-CF46-B482-9917F2B0EC99}" type="presOf" srcId="{DE568A58-7C19-794C-B39A-82AE9A53DA32}" destId="{21C69524-CDC0-CC4F-AF26-A0A3C5256993}" srcOrd="0" destOrd="0" presId="urn:microsoft.com/office/officeart/2005/8/layout/venn1"/>
    <dgm:cxn modelId="{9DA3C2CC-093B-0441-BA92-16B00082BD73}" type="presOf" srcId="{A9C3BDB6-65C3-824F-B3BA-2D72D87FF0CC}" destId="{02F8B6E5-5341-084E-9752-FC1155669A44}" srcOrd="0" destOrd="0" presId="urn:microsoft.com/office/officeart/2005/8/layout/venn1"/>
    <dgm:cxn modelId="{A70705F6-913F-B245-8E53-866B14F78B3A}" srcId="{3CEB0612-11DB-EF4D-9B84-1978B4203636}" destId="{DE568A58-7C19-794C-B39A-82AE9A53DA32}" srcOrd="1" destOrd="0" parTransId="{225F5116-8647-BB41-B403-9670475E1D4A}" sibTransId="{A1DDB955-E656-5C46-9B80-D6C6738508D3}"/>
    <dgm:cxn modelId="{218D35FD-78FF-8944-B4DB-0D3CD8417FDA}" type="presOf" srcId="{DE568A58-7C19-794C-B39A-82AE9A53DA32}" destId="{4DD6905F-849C-7845-BCEA-0E3EF039802E}" srcOrd="1" destOrd="0" presId="urn:microsoft.com/office/officeart/2005/8/layout/venn1"/>
    <dgm:cxn modelId="{1A31E14B-4F35-5242-9186-20DA69DC61D4}" type="presParOf" srcId="{AB00F8BF-A3D4-344F-8999-D9BDB4127829}" destId="{5CC675C1-1F4D-204A-B902-DB06EB450361}" srcOrd="0" destOrd="0" presId="urn:microsoft.com/office/officeart/2005/8/layout/venn1"/>
    <dgm:cxn modelId="{925BD88A-3A2E-8A4B-AF5D-200DF296AE30}" type="presParOf" srcId="{AB00F8BF-A3D4-344F-8999-D9BDB4127829}" destId="{BBD14FD5-E480-0D4B-9EBE-CB61EA7BB079}" srcOrd="1" destOrd="0" presId="urn:microsoft.com/office/officeart/2005/8/layout/venn1"/>
    <dgm:cxn modelId="{81B19490-7EBD-CA49-8E73-3F8ED8DFFF27}" type="presParOf" srcId="{AB00F8BF-A3D4-344F-8999-D9BDB4127829}" destId="{21C69524-CDC0-CC4F-AF26-A0A3C5256993}" srcOrd="2" destOrd="0" presId="urn:microsoft.com/office/officeart/2005/8/layout/venn1"/>
    <dgm:cxn modelId="{A039ECF8-2C79-344F-BAE9-C5EA9412A809}" type="presParOf" srcId="{AB00F8BF-A3D4-344F-8999-D9BDB4127829}" destId="{4DD6905F-849C-7845-BCEA-0E3EF039802E}" srcOrd="3" destOrd="0" presId="urn:microsoft.com/office/officeart/2005/8/layout/venn1"/>
    <dgm:cxn modelId="{9E0CC64D-E2D7-B647-AC85-28086FD2B208}" type="presParOf" srcId="{AB00F8BF-A3D4-344F-8999-D9BDB4127829}" destId="{02F8B6E5-5341-084E-9752-FC1155669A44}" srcOrd="4" destOrd="0" presId="urn:microsoft.com/office/officeart/2005/8/layout/venn1"/>
    <dgm:cxn modelId="{8728AD48-9C59-E24B-AA39-6EDFFB21652B}" type="presParOf" srcId="{AB00F8BF-A3D4-344F-8999-D9BDB4127829}" destId="{99F16A33-C581-2942-AE65-37FE8A16C92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71CA42-CEC4-A146-BF1A-9540835FB7D5}" type="doc">
      <dgm:prSet loTypeId="urn:microsoft.com/office/officeart/2005/8/layout/process1" loCatId="" qsTypeId="urn:microsoft.com/office/officeart/2005/8/quickstyle/simple1" qsCatId="simple" csTypeId="urn:microsoft.com/office/officeart/2005/8/colors/accent1_2" csCatId="accent1" phldr="1"/>
      <dgm:spPr/>
    </dgm:pt>
    <dgm:pt modelId="{100F4CA3-C0F5-D140-80EB-9C051549A9F9}">
      <dgm:prSet phldrT="[Text]"/>
      <dgm:spPr/>
      <dgm:t>
        <a:bodyPr/>
        <a:lstStyle/>
        <a:p>
          <a:r>
            <a:rPr lang="en-GB" dirty="0"/>
            <a:t>Clinical problem</a:t>
          </a:r>
        </a:p>
      </dgm:t>
    </dgm:pt>
    <dgm:pt modelId="{9207B743-A0C9-6E41-B62E-08A58D94702D}" type="parTrans" cxnId="{4FD1EBD3-B97B-2849-BDB7-EB7D881CA5D3}">
      <dgm:prSet/>
      <dgm:spPr/>
      <dgm:t>
        <a:bodyPr/>
        <a:lstStyle/>
        <a:p>
          <a:endParaRPr lang="en-GB"/>
        </a:p>
      </dgm:t>
    </dgm:pt>
    <dgm:pt modelId="{A71B662E-DC6D-9D43-A3D7-9895ED2336B9}" type="sibTrans" cxnId="{4FD1EBD3-B97B-2849-BDB7-EB7D881CA5D3}">
      <dgm:prSet/>
      <dgm:spPr/>
      <dgm:t>
        <a:bodyPr/>
        <a:lstStyle/>
        <a:p>
          <a:endParaRPr lang="en-GB" dirty="0"/>
        </a:p>
      </dgm:t>
    </dgm:pt>
    <dgm:pt modelId="{67738661-0B94-AD4F-BA9A-89518011C1DD}">
      <dgm:prSet phldrT="[Text]"/>
      <dgm:spPr/>
      <dgm:t>
        <a:bodyPr/>
        <a:lstStyle/>
        <a:p>
          <a:r>
            <a:rPr lang="en-GB" dirty="0"/>
            <a:t>Clinical trials generates evidence on optimal treatment</a:t>
          </a:r>
        </a:p>
      </dgm:t>
    </dgm:pt>
    <dgm:pt modelId="{DD698F9A-EF25-3447-9B42-ADB4EE5F7ECA}" type="parTrans" cxnId="{3679E10A-F59F-E24E-A2F5-72199E982C1D}">
      <dgm:prSet/>
      <dgm:spPr/>
      <dgm:t>
        <a:bodyPr/>
        <a:lstStyle/>
        <a:p>
          <a:endParaRPr lang="en-GB"/>
        </a:p>
      </dgm:t>
    </dgm:pt>
    <dgm:pt modelId="{6C91038F-A9ED-A046-9374-39A6C70201F5}" type="sibTrans" cxnId="{3679E10A-F59F-E24E-A2F5-72199E982C1D}">
      <dgm:prSet/>
      <dgm:spPr/>
      <dgm:t>
        <a:bodyPr/>
        <a:lstStyle/>
        <a:p>
          <a:endParaRPr lang="en-GB" dirty="0"/>
        </a:p>
      </dgm:t>
    </dgm:pt>
    <dgm:pt modelId="{01DB5B04-1492-6448-BF0A-FE2D0C9B8C66}">
      <dgm:prSet phldrT="[Text]"/>
      <dgm:spPr/>
      <dgm:t>
        <a:bodyPr/>
        <a:lstStyle/>
        <a:p>
          <a:r>
            <a:rPr lang="en-GB" dirty="0"/>
            <a:t>Evidence Synthesis</a:t>
          </a:r>
        </a:p>
      </dgm:t>
    </dgm:pt>
    <dgm:pt modelId="{58E2C65D-7749-C541-A2AB-96901AEF2264}" type="parTrans" cxnId="{49552F89-6503-884C-8248-BF7D67DBEA08}">
      <dgm:prSet/>
      <dgm:spPr/>
      <dgm:t>
        <a:bodyPr/>
        <a:lstStyle/>
        <a:p>
          <a:endParaRPr lang="en-GB"/>
        </a:p>
      </dgm:t>
    </dgm:pt>
    <dgm:pt modelId="{90BEC641-3AE2-3347-ADB7-427D8C0EB405}" type="sibTrans" cxnId="{49552F89-6503-884C-8248-BF7D67DBEA08}">
      <dgm:prSet/>
      <dgm:spPr/>
      <dgm:t>
        <a:bodyPr/>
        <a:lstStyle/>
        <a:p>
          <a:endParaRPr lang="en-GB" dirty="0"/>
        </a:p>
      </dgm:t>
    </dgm:pt>
    <dgm:pt modelId="{E8DA093B-3FFB-1B4E-BC96-17BB5414C1D7}">
      <dgm:prSet phldrT="[Text]"/>
      <dgm:spPr/>
      <dgm:t>
        <a:bodyPr/>
        <a:lstStyle/>
        <a:p>
          <a:r>
            <a:rPr lang="en-GB" dirty="0"/>
            <a:t>Implementation into practice and policy</a:t>
          </a:r>
        </a:p>
      </dgm:t>
    </dgm:pt>
    <dgm:pt modelId="{8F273706-2F5D-E440-9303-67572924FA21}" type="parTrans" cxnId="{8ADED784-C2B8-924B-9764-17547E870405}">
      <dgm:prSet/>
      <dgm:spPr/>
      <dgm:t>
        <a:bodyPr/>
        <a:lstStyle/>
        <a:p>
          <a:endParaRPr lang="en-GB"/>
        </a:p>
      </dgm:t>
    </dgm:pt>
    <dgm:pt modelId="{E16E6369-5688-2545-9495-77FB3D11BA41}" type="sibTrans" cxnId="{8ADED784-C2B8-924B-9764-17547E870405}">
      <dgm:prSet/>
      <dgm:spPr/>
      <dgm:t>
        <a:bodyPr/>
        <a:lstStyle/>
        <a:p>
          <a:endParaRPr lang="en-GB"/>
        </a:p>
      </dgm:t>
    </dgm:pt>
    <dgm:pt modelId="{473E21CC-4EEF-E845-A26C-F68B5D2E07C8}" type="pres">
      <dgm:prSet presAssocID="{B571CA42-CEC4-A146-BF1A-9540835FB7D5}" presName="Name0" presStyleCnt="0">
        <dgm:presLayoutVars>
          <dgm:dir/>
          <dgm:resizeHandles val="exact"/>
        </dgm:presLayoutVars>
      </dgm:prSet>
      <dgm:spPr/>
    </dgm:pt>
    <dgm:pt modelId="{28D4E8CA-6F72-CF48-A715-A392F1C3AF37}" type="pres">
      <dgm:prSet presAssocID="{100F4CA3-C0F5-D140-80EB-9C051549A9F9}" presName="node" presStyleLbl="node1" presStyleIdx="0" presStyleCnt="4" custLinFactX="-4289" custLinFactNeighborX="-100000" custLinFactNeighborY="0">
        <dgm:presLayoutVars>
          <dgm:bulletEnabled val="1"/>
        </dgm:presLayoutVars>
      </dgm:prSet>
      <dgm:spPr/>
    </dgm:pt>
    <dgm:pt modelId="{A76C7CAF-649C-A847-8BCD-BAB79A9754FC}" type="pres">
      <dgm:prSet presAssocID="{A71B662E-DC6D-9D43-A3D7-9895ED2336B9}" presName="sibTrans" presStyleLbl="sibTrans2D1" presStyleIdx="0" presStyleCnt="3"/>
      <dgm:spPr/>
    </dgm:pt>
    <dgm:pt modelId="{4ABD475D-34A6-D643-9335-093246108EF8}" type="pres">
      <dgm:prSet presAssocID="{A71B662E-DC6D-9D43-A3D7-9895ED2336B9}" presName="connectorText" presStyleLbl="sibTrans2D1" presStyleIdx="0" presStyleCnt="3"/>
      <dgm:spPr/>
    </dgm:pt>
    <dgm:pt modelId="{7E1178FE-6D7E-8145-8806-46935F96CB51}" type="pres">
      <dgm:prSet presAssocID="{67738661-0B94-AD4F-BA9A-89518011C1DD}" presName="node" presStyleLbl="node1" presStyleIdx="1" presStyleCnt="4" custScaleX="130482">
        <dgm:presLayoutVars>
          <dgm:bulletEnabled val="1"/>
        </dgm:presLayoutVars>
      </dgm:prSet>
      <dgm:spPr/>
    </dgm:pt>
    <dgm:pt modelId="{CB8EC0A1-3D5B-A640-B0C6-BEA6407867FB}" type="pres">
      <dgm:prSet presAssocID="{6C91038F-A9ED-A046-9374-39A6C70201F5}" presName="sibTrans" presStyleLbl="sibTrans2D1" presStyleIdx="1" presStyleCnt="3"/>
      <dgm:spPr/>
    </dgm:pt>
    <dgm:pt modelId="{016E681A-8886-2841-9F11-32B0321F0E88}" type="pres">
      <dgm:prSet presAssocID="{6C91038F-A9ED-A046-9374-39A6C70201F5}" presName="connectorText" presStyleLbl="sibTrans2D1" presStyleIdx="1" presStyleCnt="3"/>
      <dgm:spPr/>
    </dgm:pt>
    <dgm:pt modelId="{97079E0A-0535-C64F-AC9E-FA4E145E49CF}" type="pres">
      <dgm:prSet presAssocID="{01DB5B04-1492-6448-BF0A-FE2D0C9B8C66}" presName="node" presStyleLbl="node1" presStyleIdx="2" presStyleCnt="4">
        <dgm:presLayoutVars>
          <dgm:bulletEnabled val="1"/>
        </dgm:presLayoutVars>
      </dgm:prSet>
      <dgm:spPr/>
    </dgm:pt>
    <dgm:pt modelId="{98B970FB-B309-AB4C-9813-486D4DEC346A}" type="pres">
      <dgm:prSet presAssocID="{90BEC641-3AE2-3347-ADB7-427D8C0EB405}" presName="sibTrans" presStyleLbl="sibTrans2D1" presStyleIdx="2" presStyleCnt="3"/>
      <dgm:spPr/>
    </dgm:pt>
    <dgm:pt modelId="{A1CF2740-1156-0447-84A2-E988B62DD712}" type="pres">
      <dgm:prSet presAssocID="{90BEC641-3AE2-3347-ADB7-427D8C0EB405}" presName="connectorText" presStyleLbl="sibTrans2D1" presStyleIdx="2" presStyleCnt="3"/>
      <dgm:spPr/>
    </dgm:pt>
    <dgm:pt modelId="{06305214-ADD5-134E-AC56-FF5538900172}" type="pres">
      <dgm:prSet presAssocID="{E8DA093B-3FFB-1B4E-BC96-17BB5414C1D7}" presName="node" presStyleLbl="node1" presStyleIdx="3" presStyleCnt="4">
        <dgm:presLayoutVars>
          <dgm:bulletEnabled val="1"/>
        </dgm:presLayoutVars>
      </dgm:prSet>
      <dgm:spPr/>
    </dgm:pt>
  </dgm:ptLst>
  <dgm:cxnLst>
    <dgm:cxn modelId="{3679E10A-F59F-E24E-A2F5-72199E982C1D}" srcId="{B571CA42-CEC4-A146-BF1A-9540835FB7D5}" destId="{67738661-0B94-AD4F-BA9A-89518011C1DD}" srcOrd="1" destOrd="0" parTransId="{DD698F9A-EF25-3447-9B42-ADB4EE5F7ECA}" sibTransId="{6C91038F-A9ED-A046-9374-39A6C70201F5}"/>
    <dgm:cxn modelId="{4FF87D3E-BB10-5C48-A0A5-C706B4D31170}" type="presOf" srcId="{67738661-0B94-AD4F-BA9A-89518011C1DD}" destId="{7E1178FE-6D7E-8145-8806-46935F96CB51}" srcOrd="0" destOrd="0" presId="urn:microsoft.com/office/officeart/2005/8/layout/process1"/>
    <dgm:cxn modelId="{A98F7661-2FDA-8640-856E-7756F772EFD6}" type="presOf" srcId="{90BEC641-3AE2-3347-ADB7-427D8C0EB405}" destId="{98B970FB-B309-AB4C-9813-486D4DEC346A}" srcOrd="0" destOrd="0" presId="urn:microsoft.com/office/officeart/2005/8/layout/process1"/>
    <dgm:cxn modelId="{09750253-B908-AD47-B5BA-9C79963C8D6D}" type="presOf" srcId="{6C91038F-A9ED-A046-9374-39A6C70201F5}" destId="{CB8EC0A1-3D5B-A640-B0C6-BEA6407867FB}" srcOrd="0" destOrd="0" presId="urn:microsoft.com/office/officeart/2005/8/layout/process1"/>
    <dgm:cxn modelId="{8ADED784-C2B8-924B-9764-17547E870405}" srcId="{B571CA42-CEC4-A146-BF1A-9540835FB7D5}" destId="{E8DA093B-3FFB-1B4E-BC96-17BB5414C1D7}" srcOrd="3" destOrd="0" parTransId="{8F273706-2F5D-E440-9303-67572924FA21}" sibTransId="{E16E6369-5688-2545-9495-77FB3D11BA41}"/>
    <dgm:cxn modelId="{49552F89-6503-884C-8248-BF7D67DBEA08}" srcId="{B571CA42-CEC4-A146-BF1A-9540835FB7D5}" destId="{01DB5B04-1492-6448-BF0A-FE2D0C9B8C66}" srcOrd="2" destOrd="0" parTransId="{58E2C65D-7749-C541-A2AB-96901AEF2264}" sibTransId="{90BEC641-3AE2-3347-ADB7-427D8C0EB405}"/>
    <dgm:cxn modelId="{39A4F2A0-DB72-1C4D-95F2-8FF18D79DB7E}" type="presOf" srcId="{90BEC641-3AE2-3347-ADB7-427D8C0EB405}" destId="{A1CF2740-1156-0447-84A2-E988B62DD712}" srcOrd="1" destOrd="0" presId="urn:microsoft.com/office/officeart/2005/8/layout/process1"/>
    <dgm:cxn modelId="{6F6953A7-121B-8B41-B240-F983E8140172}" type="presOf" srcId="{6C91038F-A9ED-A046-9374-39A6C70201F5}" destId="{016E681A-8886-2841-9F11-32B0321F0E88}" srcOrd="1" destOrd="0" presId="urn:microsoft.com/office/officeart/2005/8/layout/process1"/>
    <dgm:cxn modelId="{E4803AB7-3B6D-5B4D-AA1B-801794E33EC5}" type="presOf" srcId="{B571CA42-CEC4-A146-BF1A-9540835FB7D5}" destId="{473E21CC-4EEF-E845-A26C-F68B5D2E07C8}" srcOrd="0" destOrd="0" presId="urn:microsoft.com/office/officeart/2005/8/layout/process1"/>
    <dgm:cxn modelId="{CE62FDC2-09E8-9F4D-9341-32AC26A3A413}" type="presOf" srcId="{E8DA093B-3FFB-1B4E-BC96-17BB5414C1D7}" destId="{06305214-ADD5-134E-AC56-FF5538900172}" srcOrd="0" destOrd="0" presId="urn:microsoft.com/office/officeart/2005/8/layout/process1"/>
    <dgm:cxn modelId="{EED68DC3-3F7A-F945-BEF9-41E797052298}" type="presOf" srcId="{01DB5B04-1492-6448-BF0A-FE2D0C9B8C66}" destId="{97079E0A-0535-C64F-AC9E-FA4E145E49CF}" srcOrd="0" destOrd="0" presId="urn:microsoft.com/office/officeart/2005/8/layout/process1"/>
    <dgm:cxn modelId="{4FD1EBD3-B97B-2849-BDB7-EB7D881CA5D3}" srcId="{B571CA42-CEC4-A146-BF1A-9540835FB7D5}" destId="{100F4CA3-C0F5-D140-80EB-9C051549A9F9}" srcOrd="0" destOrd="0" parTransId="{9207B743-A0C9-6E41-B62E-08A58D94702D}" sibTransId="{A71B662E-DC6D-9D43-A3D7-9895ED2336B9}"/>
    <dgm:cxn modelId="{85DCFEE0-B6FC-8643-907F-B7727AE7CA1C}" type="presOf" srcId="{A71B662E-DC6D-9D43-A3D7-9895ED2336B9}" destId="{4ABD475D-34A6-D643-9335-093246108EF8}" srcOrd="1" destOrd="0" presId="urn:microsoft.com/office/officeart/2005/8/layout/process1"/>
    <dgm:cxn modelId="{253F71E9-89F8-2643-A975-49C0848534E1}" type="presOf" srcId="{100F4CA3-C0F5-D140-80EB-9C051549A9F9}" destId="{28D4E8CA-6F72-CF48-A715-A392F1C3AF37}" srcOrd="0" destOrd="0" presId="urn:microsoft.com/office/officeart/2005/8/layout/process1"/>
    <dgm:cxn modelId="{502357EB-F8A8-284F-BA13-6C84CA71C9E9}" type="presOf" srcId="{A71B662E-DC6D-9D43-A3D7-9895ED2336B9}" destId="{A76C7CAF-649C-A847-8BCD-BAB79A9754FC}" srcOrd="0" destOrd="0" presId="urn:microsoft.com/office/officeart/2005/8/layout/process1"/>
    <dgm:cxn modelId="{02D882A6-9439-BB40-9976-1293334E1420}" type="presParOf" srcId="{473E21CC-4EEF-E845-A26C-F68B5D2E07C8}" destId="{28D4E8CA-6F72-CF48-A715-A392F1C3AF37}" srcOrd="0" destOrd="0" presId="urn:microsoft.com/office/officeart/2005/8/layout/process1"/>
    <dgm:cxn modelId="{E61D1D75-F25A-2A4E-A09C-CC4E8FA1528A}" type="presParOf" srcId="{473E21CC-4EEF-E845-A26C-F68B5D2E07C8}" destId="{A76C7CAF-649C-A847-8BCD-BAB79A9754FC}" srcOrd="1" destOrd="0" presId="urn:microsoft.com/office/officeart/2005/8/layout/process1"/>
    <dgm:cxn modelId="{1BDB9012-B1C6-DC4C-8ED9-CE69E4722AB9}" type="presParOf" srcId="{A76C7CAF-649C-A847-8BCD-BAB79A9754FC}" destId="{4ABD475D-34A6-D643-9335-093246108EF8}" srcOrd="0" destOrd="0" presId="urn:microsoft.com/office/officeart/2005/8/layout/process1"/>
    <dgm:cxn modelId="{5E79C100-3E73-2048-B71A-A98DC25F7C3D}" type="presParOf" srcId="{473E21CC-4EEF-E845-A26C-F68B5D2E07C8}" destId="{7E1178FE-6D7E-8145-8806-46935F96CB51}" srcOrd="2" destOrd="0" presId="urn:microsoft.com/office/officeart/2005/8/layout/process1"/>
    <dgm:cxn modelId="{FEBA2B5D-31E1-E44F-B314-AD1D5953FA4D}" type="presParOf" srcId="{473E21CC-4EEF-E845-A26C-F68B5D2E07C8}" destId="{CB8EC0A1-3D5B-A640-B0C6-BEA6407867FB}" srcOrd="3" destOrd="0" presId="urn:microsoft.com/office/officeart/2005/8/layout/process1"/>
    <dgm:cxn modelId="{7B6606C4-791E-BD49-82C6-D969863278D0}" type="presParOf" srcId="{CB8EC0A1-3D5B-A640-B0C6-BEA6407867FB}" destId="{016E681A-8886-2841-9F11-32B0321F0E88}" srcOrd="0" destOrd="0" presId="urn:microsoft.com/office/officeart/2005/8/layout/process1"/>
    <dgm:cxn modelId="{834F3F69-1F2A-0241-9800-E6C8E3A88296}" type="presParOf" srcId="{473E21CC-4EEF-E845-A26C-F68B5D2E07C8}" destId="{97079E0A-0535-C64F-AC9E-FA4E145E49CF}" srcOrd="4" destOrd="0" presId="urn:microsoft.com/office/officeart/2005/8/layout/process1"/>
    <dgm:cxn modelId="{DF0A7411-3A33-5A46-832C-B519CEDA2C61}" type="presParOf" srcId="{473E21CC-4EEF-E845-A26C-F68B5D2E07C8}" destId="{98B970FB-B309-AB4C-9813-486D4DEC346A}" srcOrd="5" destOrd="0" presId="urn:microsoft.com/office/officeart/2005/8/layout/process1"/>
    <dgm:cxn modelId="{744338A7-81C0-6347-9D5C-4A88773909B5}" type="presParOf" srcId="{98B970FB-B309-AB4C-9813-486D4DEC346A}" destId="{A1CF2740-1156-0447-84A2-E988B62DD712}" srcOrd="0" destOrd="0" presId="urn:microsoft.com/office/officeart/2005/8/layout/process1"/>
    <dgm:cxn modelId="{7A5D2827-F42B-3C44-810C-01493DBC6836}" type="presParOf" srcId="{473E21CC-4EEF-E845-A26C-F68B5D2E07C8}" destId="{06305214-ADD5-134E-AC56-FF5538900172}"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5B708-BAFD-EB42-94A4-8B554FA8240F}">
      <dsp:nvSpPr>
        <dsp:cNvPr id="0" name=""/>
        <dsp:cNvSpPr/>
      </dsp:nvSpPr>
      <dsp:spPr>
        <a:xfrm>
          <a:off x="1966547" y="1134958"/>
          <a:ext cx="1233851" cy="919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GB" sz="1700" kern="1200" dirty="0"/>
            <a:t>End-users of evidence</a:t>
          </a:r>
        </a:p>
      </dsp:txBody>
      <dsp:txXfrm>
        <a:off x="2011435" y="1179846"/>
        <a:ext cx="1144075" cy="829752"/>
      </dsp:txXfrm>
    </dsp:sp>
    <dsp:sp modelId="{5276302E-F9E3-0040-978A-935087864D1C}">
      <dsp:nvSpPr>
        <dsp:cNvPr id="0" name=""/>
        <dsp:cNvSpPr/>
      </dsp:nvSpPr>
      <dsp:spPr>
        <a:xfrm rot="16200000">
          <a:off x="2339540" y="891026"/>
          <a:ext cx="487865" cy="0"/>
        </a:xfrm>
        <a:custGeom>
          <a:avLst/>
          <a:gdLst/>
          <a:ahLst/>
          <a:cxnLst/>
          <a:rect l="0" t="0" r="0" b="0"/>
          <a:pathLst>
            <a:path>
              <a:moveTo>
                <a:pt x="0" y="0"/>
              </a:moveTo>
              <a:lnTo>
                <a:pt x="48786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D8D8B7-3B5B-0E40-90B0-FF19102838AD}">
      <dsp:nvSpPr>
        <dsp:cNvPr id="0" name=""/>
        <dsp:cNvSpPr/>
      </dsp:nvSpPr>
      <dsp:spPr>
        <a:xfrm>
          <a:off x="2275430" y="31009"/>
          <a:ext cx="616084" cy="616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RCT</a:t>
          </a:r>
        </a:p>
      </dsp:txBody>
      <dsp:txXfrm>
        <a:off x="2305505" y="61084"/>
        <a:ext cx="555934" cy="555934"/>
      </dsp:txXfrm>
    </dsp:sp>
    <dsp:sp modelId="{58B35EBD-62D1-2542-994D-C67533A06EB3}">
      <dsp:nvSpPr>
        <dsp:cNvPr id="0" name=""/>
        <dsp:cNvSpPr/>
      </dsp:nvSpPr>
      <dsp:spPr>
        <a:xfrm rot="19285714">
          <a:off x="3146443" y="1096219"/>
          <a:ext cx="124266" cy="0"/>
        </a:xfrm>
        <a:custGeom>
          <a:avLst/>
          <a:gdLst/>
          <a:ahLst/>
          <a:cxnLst/>
          <a:rect l="0" t="0" r="0" b="0"/>
          <a:pathLst>
            <a:path>
              <a:moveTo>
                <a:pt x="0" y="0"/>
              </a:moveTo>
              <a:lnTo>
                <a:pt x="12426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D80053-980F-DE42-8521-A76E4FC36DAC}">
      <dsp:nvSpPr>
        <dsp:cNvPr id="0" name=""/>
        <dsp:cNvSpPr/>
      </dsp:nvSpPr>
      <dsp:spPr>
        <a:xfrm>
          <a:off x="3257154" y="503782"/>
          <a:ext cx="616084" cy="616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RCT</a:t>
          </a:r>
        </a:p>
      </dsp:txBody>
      <dsp:txXfrm>
        <a:off x="3287229" y="533857"/>
        <a:ext cx="555934" cy="555934"/>
      </dsp:txXfrm>
    </dsp:sp>
    <dsp:sp modelId="{12408D8F-7EE7-F348-820F-286AAECB9D69}">
      <dsp:nvSpPr>
        <dsp:cNvPr id="0" name=""/>
        <dsp:cNvSpPr/>
      </dsp:nvSpPr>
      <dsp:spPr>
        <a:xfrm rot="771429">
          <a:off x="3196551" y="1769680"/>
          <a:ext cx="306916" cy="0"/>
        </a:xfrm>
        <a:custGeom>
          <a:avLst/>
          <a:gdLst/>
          <a:ahLst/>
          <a:cxnLst/>
          <a:rect l="0" t="0" r="0" b="0"/>
          <a:pathLst>
            <a:path>
              <a:moveTo>
                <a:pt x="0" y="0"/>
              </a:moveTo>
              <a:lnTo>
                <a:pt x="30691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02BB73-6DAB-DD4F-BAB6-BFD9B6A0E54F}">
      <dsp:nvSpPr>
        <dsp:cNvPr id="0" name=""/>
        <dsp:cNvSpPr/>
      </dsp:nvSpPr>
      <dsp:spPr>
        <a:xfrm>
          <a:off x="3499620" y="1566094"/>
          <a:ext cx="616084" cy="616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RCT</a:t>
          </a:r>
        </a:p>
      </dsp:txBody>
      <dsp:txXfrm>
        <a:off x="3529695" y="1596169"/>
        <a:ext cx="555934" cy="555934"/>
      </dsp:txXfrm>
    </dsp:sp>
    <dsp:sp modelId="{DAB2CC46-97DD-AF40-9E58-C8CB5C607218}">
      <dsp:nvSpPr>
        <dsp:cNvPr id="0" name=""/>
        <dsp:cNvSpPr/>
      </dsp:nvSpPr>
      <dsp:spPr>
        <a:xfrm rot="3857143">
          <a:off x="2690678" y="2236244"/>
          <a:ext cx="403470" cy="0"/>
        </a:xfrm>
        <a:custGeom>
          <a:avLst/>
          <a:gdLst/>
          <a:ahLst/>
          <a:cxnLst/>
          <a:rect l="0" t="0" r="0" b="0"/>
          <a:pathLst>
            <a:path>
              <a:moveTo>
                <a:pt x="0" y="0"/>
              </a:moveTo>
              <a:lnTo>
                <a:pt x="40347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0DB394-B5C7-544A-B8FA-DAAB2FFBD195}">
      <dsp:nvSpPr>
        <dsp:cNvPr id="0" name=""/>
        <dsp:cNvSpPr/>
      </dsp:nvSpPr>
      <dsp:spPr>
        <a:xfrm>
          <a:off x="2820246" y="2418002"/>
          <a:ext cx="616084" cy="616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RCT</a:t>
          </a:r>
        </a:p>
      </dsp:txBody>
      <dsp:txXfrm>
        <a:off x="2850321" y="2448077"/>
        <a:ext cx="555934" cy="555934"/>
      </dsp:txXfrm>
    </dsp:sp>
    <dsp:sp modelId="{95511F6D-EF36-8442-800C-6DA51E66A54E}">
      <dsp:nvSpPr>
        <dsp:cNvPr id="0" name=""/>
        <dsp:cNvSpPr/>
      </dsp:nvSpPr>
      <dsp:spPr>
        <a:xfrm rot="6942857">
          <a:off x="2072797" y="2236244"/>
          <a:ext cx="403470" cy="0"/>
        </a:xfrm>
        <a:custGeom>
          <a:avLst/>
          <a:gdLst/>
          <a:ahLst/>
          <a:cxnLst/>
          <a:rect l="0" t="0" r="0" b="0"/>
          <a:pathLst>
            <a:path>
              <a:moveTo>
                <a:pt x="0" y="0"/>
              </a:moveTo>
              <a:lnTo>
                <a:pt x="40347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14F8D6-139C-9B4E-89B3-D916EC7C8C63}">
      <dsp:nvSpPr>
        <dsp:cNvPr id="0" name=""/>
        <dsp:cNvSpPr/>
      </dsp:nvSpPr>
      <dsp:spPr>
        <a:xfrm>
          <a:off x="1730615" y="2418002"/>
          <a:ext cx="616084" cy="616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RCT</a:t>
          </a:r>
        </a:p>
      </dsp:txBody>
      <dsp:txXfrm>
        <a:off x="1760690" y="2448077"/>
        <a:ext cx="555934" cy="555934"/>
      </dsp:txXfrm>
    </dsp:sp>
    <dsp:sp modelId="{0BD217FB-7C04-AC49-B4CF-CACA6F04EEC7}">
      <dsp:nvSpPr>
        <dsp:cNvPr id="0" name=""/>
        <dsp:cNvSpPr/>
      </dsp:nvSpPr>
      <dsp:spPr>
        <a:xfrm rot="10028571">
          <a:off x="1663478" y="1769680"/>
          <a:ext cx="306916" cy="0"/>
        </a:xfrm>
        <a:custGeom>
          <a:avLst/>
          <a:gdLst/>
          <a:ahLst/>
          <a:cxnLst/>
          <a:rect l="0" t="0" r="0" b="0"/>
          <a:pathLst>
            <a:path>
              <a:moveTo>
                <a:pt x="0" y="0"/>
              </a:moveTo>
              <a:lnTo>
                <a:pt x="30691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99DF1A-C49B-6646-9AF8-41BF0D0DF8D4}">
      <dsp:nvSpPr>
        <dsp:cNvPr id="0" name=""/>
        <dsp:cNvSpPr/>
      </dsp:nvSpPr>
      <dsp:spPr>
        <a:xfrm>
          <a:off x="1051241" y="1566094"/>
          <a:ext cx="616084" cy="616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RCT</a:t>
          </a:r>
        </a:p>
      </dsp:txBody>
      <dsp:txXfrm>
        <a:off x="1081316" y="1596169"/>
        <a:ext cx="555934" cy="555934"/>
      </dsp:txXfrm>
    </dsp:sp>
    <dsp:sp modelId="{D9F1227E-EBC4-A84C-AE93-7C2AF28C6E27}">
      <dsp:nvSpPr>
        <dsp:cNvPr id="0" name=""/>
        <dsp:cNvSpPr/>
      </dsp:nvSpPr>
      <dsp:spPr>
        <a:xfrm rot="13114286">
          <a:off x="1896236" y="1096219"/>
          <a:ext cx="124266" cy="0"/>
        </a:xfrm>
        <a:custGeom>
          <a:avLst/>
          <a:gdLst/>
          <a:ahLst/>
          <a:cxnLst/>
          <a:rect l="0" t="0" r="0" b="0"/>
          <a:pathLst>
            <a:path>
              <a:moveTo>
                <a:pt x="0" y="0"/>
              </a:moveTo>
              <a:lnTo>
                <a:pt x="12426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4F995B-3E51-BB48-971B-9F85F87FF7AE}">
      <dsp:nvSpPr>
        <dsp:cNvPr id="0" name=""/>
        <dsp:cNvSpPr/>
      </dsp:nvSpPr>
      <dsp:spPr>
        <a:xfrm>
          <a:off x="1293707" y="503782"/>
          <a:ext cx="616084" cy="616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RCT</a:t>
          </a:r>
        </a:p>
      </dsp:txBody>
      <dsp:txXfrm>
        <a:off x="1323782" y="533857"/>
        <a:ext cx="555934" cy="555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5B708-BAFD-EB42-94A4-8B554FA8240F}">
      <dsp:nvSpPr>
        <dsp:cNvPr id="0" name=""/>
        <dsp:cNvSpPr/>
      </dsp:nvSpPr>
      <dsp:spPr>
        <a:xfrm>
          <a:off x="1767253" y="1065125"/>
          <a:ext cx="1632439" cy="10591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t>Consumers Clinicians Policymakers</a:t>
          </a:r>
        </a:p>
      </dsp:txBody>
      <dsp:txXfrm>
        <a:off x="1818959" y="1116831"/>
        <a:ext cx="1529027" cy="955784"/>
      </dsp:txXfrm>
    </dsp:sp>
    <dsp:sp modelId="{5276302E-F9E3-0040-978A-935087864D1C}">
      <dsp:nvSpPr>
        <dsp:cNvPr id="0" name=""/>
        <dsp:cNvSpPr/>
      </dsp:nvSpPr>
      <dsp:spPr>
        <a:xfrm rot="16200000">
          <a:off x="2374457" y="856109"/>
          <a:ext cx="418031" cy="0"/>
        </a:xfrm>
        <a:custGeom>
          <a:avLst/>
          <a:gdLst/>
          <a:ahLst/>
          <a:cxnLst/>
          <a:rect l="0" t="0" r="0" b="0"/>
          <a:pathLst>
            <a:path>
              <a:moveTo>
                <a:pt x="0" y="0"/>
              </a:moveTo>
              <a:lnTo>
                <a:pt x="4180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D8D8B7-3B5B-0E40-90B0-FF19102838AD}">
      <dsp:nvSpPr>
        <dsp:cNvPr id="0" name=""/>
        <dsp:cNvSpPr/>
      </dsp:nvSpPr>
      <dsp:spPr>
        <a:xfrm>
          <a:off x="2275430" y="31009"/>
          <a:ext cx="616084" cy="616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RCT</a:t>
          </a:r>
        </a:p>
      </dsp:txBody>
      <dsp:txXfrm>
        <a:off x="2305505" y="61084"/>
        <a:ext cx="555934" cy="555934"/>
      </dsp:txXfrm>
    </dsp:sp>
    <dsp:sp modelId="{58B35EBD-62D1-2542-994D-C67533A06EB3}">
      <dsp:nvSpPr>
        <dsp:cNvPr id="0" name=""/>
        <dsp:cNvSpPr/>
      </dsp:nvSpPr>
      <dsp:spPr>
        <a:xfrm rot="19285714">
          <a:off x="3246230" y="1061302"/>
          <a:ext cx="12261" cy="0"/>
        </a:xfrm>
        <a:custGeom>
          <a:avLst/>
          <a:gdLst/>
          <a:ahLst/>
          <a:cxnLst/>
          <a:rect l="0" t="0" r="0" b="0"/>
          <a:pathLst>
            <a:path>
              <a:moveTo>
                <a:pt x="0" y="0"/>
              </a:moveTo>
              <a:lnTo>
                <a:pt x="1226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D80053-980F-DE42-8521-A76E4FC36DAC}">
      <dsp:nvSpPr>
        <dsp:cNvPr id="0" name=""/>
        <dsp:cNvSpPr/>
      </dsp:nvSpPr>
      <dsp:spPr>
        <a:xfrm>
          <a:off x="3257154" y="503782"/>
          <a:ext cx="616084" cy="616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RCT</a:t>
          </a:r>
        </a:p>
      </dsp:txBody>
      <dsp:txXfrm>
        <a:off x="3287229" y="533857"/>
        <a:ext cx="555934" cy="555934"/>
      </dsp:txXfrm>
    </dsp:sp>
    <dsp:sp modelId="{12408D8F-7EE7-F348-820F-286AAECB9D69}">
      <dsp:nvSpPr>
        <dsp:cNvPr id="0" name=""/>
        <dsp:cNvSpPr/>
      </dsp:nvSpPr>
      <dsp:spPr>
        <a:xfrm rot="771429">
          <a:off x="3398407" y="1792424"/>
          <a:ext cx="102497" cy="0"/>
        </a:xfrm>
        <a:custGeom>
          <a:avLst/>
          <a:gdLst/>
          <a:ahLst/>
          <a:cxnLst/>
          <a:rect l="0" t="0" r="0" b="0"/>
          <a:pathLst>
            <a:path>
              <a:moveTo>
                <a:pt x="0" y="0"/>
              </a:moveTo>
              <a:lnTo>
                <a:pt x="10249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02BB73-6DAB-DD4F-BAB6-BFD9B6A0E54F}">
      <dsp:nvSpPr>
        <dsp:cNvPr id="0" name=""/>
        <dsp:cNvSpPr/>
      </dsp:nvSpPr>
      <dsp:spPr>
        <a:xfrm>
          <a:off x="3499620" y="1566094"/>
          <a:ext cx="616084" cy="616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RCT</a:t>
          </a:r>
        </a:p>
      </dsp:txBody>
      <dsp:txXfrm>
        <a:off x="3529695" y="1596169"/>
        <a:ext cx="555934" cy="555934"/>
      </dsp:txXfrm>
    </dsp:sp>
    <dsp:sp modelId="{DAB2CC46-97DD-AF40-9E58-C8CB5C607218}">
      <dsp:nvSpPr>
        <dsp:cNvPr id="0" name=""/>
        <dsp:cNvSpPr/>
      </dsp:nvSpPr>
      <dsp:spPr>
        <a:xfrm rot="3857143">
          <a:off x="2746247" y="2271161"/>
          <a:ext cx="325961" cy="0"/>
        </a:xfrm>
        <a:custGeom>
          <a:avLst/>
          <a:gdLst/>
          <a:ahLst/>
          <a:cxnLst/>
          <a:rect l="0" t="0" r="0" b="0"/>
          <a:pathLst>
            <a:path>
              <a:moveTo>
                <a:pt x="0" y="0"/>
              </a:moveTo>
              <a:lnTo>
                <a:pt x="32596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0DB394-B5C7-544A-B8FA-DAAB2FFBD195}">
      <dsp:nvSpPr>
        <dsp:cNvPr id="0" name=""/>
        <dsp:cNvSpPr/>
      </dsp:nvSpPr>
      <dsp:spPr>
        <a:xfrm>
          <a:off x="2820246" y="2418002"/>
          <a:ext cx="616084" cy="616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RCT</a:t>
          </a:r>
        </a:p>
      </dsp:txBody>
      <dsp:txXfrm>
        <a:off x="2850321" y="2448077"/>
        <a:ext cx="555934" cy="555934"/>
      </dsp:txXfrm>
    </dsp:sp>
    <dsp:sp modelId="{95511F6D-EF36-8442-800C-6DA51E66A54E}">
      <dsp:nvSpPr>
        <dsp:cNvPr id="0" name=""/>
        <dsp:cNvSpPr/>
      </dsp:nvSpPr>
      <dsp:spPr>
        <a:xfrm rot="6942857">
          <a:off x="2094736" y="2271161"/>
          <a:ext cx="325961" cy="0"/>
        </a:xfrm>
        <a:custGeom>
          <a:avLst/>
          <a:gdLst/>
          <a:ahLst/>
          <a:cxnLst/>
          <a:rect l="0" t="0" r="0" b="0"/>
          <a:pathLst>
            <a:path>
              <a:moveTo>
                <a:pt x="0" y="0"/>
              </a:moveTo>
              <a:lnTo>
                <a:pt x="32596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14F8D6-139C-9B4E-89B3-D916EC7C8C63}">
      <dsp:nvSpPr>
        <dsp:cNvPr id="0" name=""/>
        <dsp:cNvSpPr/>
      </dsp:nvSpPr>
      <dsp:spPr>
        <a:xfrm>
          <a:off x="1730615" y="2418002"/>
          <a:ext cx="616084" cy="616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RCT</a:t>
          </a:r>
        </a:p>
      </dsp:txBody>
      <dsp:txXfrm>
        <a:off x="1760690" y="2448077"/>
        <a:ext cx="555934" cy="555934"/>
      </dsp:txXfrm>
    </dsp:sp>
    <dsp:sp modelId="{0BD217FB-7C04-AC49-B4CF-CACA6F04EEC7}">
      <dsp:nvSpPr>
        <dsp:cNvPr id="0" name=""/>
        <dsp:cNvSpPr/>
      </dsp:nvSpPr>
      <dsp:spPr>
        <a:xfrm rot="10028571">
          <a:off x="1666040" y="1792424"/>
          <a:ext cx="102497" cy="0"/>
        </a:xfrm>
        <a:custGeom>
          <a:avLst/>
          <a:gdLst/>
          <a:ahLst/>
          <a:cxnLst/>
          <a:rect l="0" t="0" r="0" b="0"/>
          <a:pathLst>
            <a:path>
              <a:moveTo>
                <a:pt x="0" y="0"/>
              </a:moveTo>
              <a:lnTo>
                <a:pt x="10249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99DF1A-C49B-6646-9AF8-41BF0D0DF8D4}">
      <dsp:nvSpPr>
        <dsp:cNvPr id="0" name=""/>
        <dsp:cNvSpPr/>
      </dsp:nvSpPr>
      <dsp:spPr>
        <a:xfrm>
          <a:off x="1051241" y="1566094"/>
          <a:ext cx="616084" cy="616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RCT</a:t>
          </a:r>
        </a:p>
      </dsp:txBody>
      <dsp:txXfrm>
        <a:off x="1081316" y="1596169"/>
        <a:ext cx="555934" cy="555934"/>
      </dsp:txXfrm>
    </dsp:sp>
    <dsp:sp modelId="{D9F1227E-EBC4-A84C-AE93-7C2AF28C6E27}">
      <dsp:nvSpPr>
        <dsp:cNvPr id="0" name=""/>
        <dsp:cNvSpPr/>
      </dsp:nvSpPr>
      <dsp:spPr>
        <a:xfrm rot="13114286">
          <a:off x="1908453" y="1061302"/>
          <a:ext cx="12261" cy="0"/>
        </a:xfrm>
        <a:custGeom>
          <a:avLst/>
          <a:gdLst/>
          <a:ahLst/>
          <a:cxnLst/>
          <a:rect l="0" t="0" r="0" b="0"/>
          <a:pathLst>
            <a:path>
              <a:moveTo>
                <a:pt x="0" y="0"/>
              </a:moveTo>
              <a:lnTo>
                <a:pt x="1226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4F995B-3E51-BB48-971B-9F85F87FF7AE}">
      <dsp:nvSpPr>
        <dsp:cNvPr id="0" name=""/>
        <dsp:cNvSpPr/>
      </dsp:nvSpPr>
      <dsp:spPr>
        <a:xfrm>
          <a:off x="1293707" y="503782"/>
          <a:ext cx="616084" cy="6160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RCT</a:t>
          </a:r>
        </a:p>
      </dsp:txBody>
      <dsp:txXfrm>
        <a:off x="1323782" y="533857"/>
        <a:ext cx="555934" cy="555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675C1-1F4D-204A-B902-DB06EB450361}">
      <dsp:nvSpPr>
        <dsp:cNvPr id="0" name=""/>
        <dsp:cNvSpPr/>
      </dsp:nvSpPr>
      <dsp:spPr>
        <a:xfrm>
          <a:off x="1757428" y="414040"/>
          <a:ext cx="2391453" cy="239145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GB" sz="1900" kern="1200" dirty="0"/>
            <a:t>Implementability</a:t>
          </a:r>
        </a:p>
      </dsp:txBody>
      <dsp:txXfrm>
        <a:off x="2076288" y="832544"/>
        <a:ext cx="1753732" cy="1076154"/>
      </dsp:txXfrm>
    </dsp:sp>
    <dsp:sp modelId="{21C69524-CDC0-CC4F-AF26-A0A3C5256993}">
      <dsp:nvSpPr>
        <dsp:cNvPr id="0" name=""/>
        <dsp:cNvSpPr/>
      </dsp:nvSpPr>
      <dsp:spPr>
        <a:xfrm>
          <a:off x="2516866" y="1180262"/>
          <a:ext cx="2391453" cy="239145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marL="0" lvl="0" indent="0" algn="ctr" defTabSz="844550">
            <a:lnSpc>
              <a:spcPct val="90000"/>
            </a:lnSpc>
            <a:spcBef>
              <a:spcPct val="0"/>
            </a:spcBef>
            <a:spcAft>
              <a:spcPct val="35000"/>
            </a:spcAft>
            <a:buNone/>
          </a:pPr>
          <a:r>
            <a:rPr lang="en-GB" sz="1900" kern="1200" dirty="0"/>
            <a:t>Embedded</a:t>
          </a:r>
        </a:p>
      </dsp:txBody>
      <dsp:txXfrm>
        <a:off x="3248252" y="1798054"/>
        <a:ext cx="1434872" cy="1315299"/>
      </dsp:txXfrm>
    </dsp:sp>
    <dsp:sp modelId="{02F8B6E5-5341-084E-9752-FC1155669A44}">
      <dsp:nvSpPr>
        <dsp:cNvPr id="0" name=""/>
        <dsp:cNvSpPr/>
      </dsp:nvSpPr>
      <dsp:spPr>
        <a:xfrm>
          <a:off x="1144562" y="1180262"/>
          <a:ext cx="2391453" cy="239145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marL="0" lvl="0" indent="0" algn="ctr" defTabSz="844550">
            <a:lnSpc>
              <a:spcPct val="90000"/>
            </a:lnSpc>
            <a:spcBef>
              <a:spcPct val="0"/>
            </a:spcBef>
            <a:spcAft>
              <a:spcPct val="35000"/>
            </a:spcAft>
            <a:buNone/>
          </a:pPr>
          <a:r>
            <a:rPr lang="en-GB" sz="1900" kern="1200" dirty="0"/>
            <a:t>Pragmatic</a:t>
          </a:r>
        </a:p>
      </dsp:txBody>
      <dsp:txXfrm>
        <a:off x="1369757" y="1798054"/>
        <a:ext cx="1434872" cy="1315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4E8CA-6F72-CF48-A715-A392F1C3AF37}">
      <dsp:nvSpPr>
        <dsp:cNvPr id="0" name=""/>
        <dsp:cNvSpPr/>
      </dsp:nvSpPr>
      <dsp:spPr>
        <a:xfrm>
          <a:off x="0" y="931459"/>
          <a:ext cx="1521979" cy="955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Clinical problem</a:t>
          </a:r>
        </a:p>
      </dsp:txBody>
      <dsp:txXfrm>
        <a:off x="28000" y="959459"/>
        <a:ext cx="1465979" cy="899993"/>
      </dsp:txXfrm>
    </dsp:sp>
    <dsp:sp modelId="{A76C7CAF-649C-A847-8BCD-BAB79A9754FC}">
      <dsp:nvSpPr>
        <dsp:cNvPr id="0" name=""/>
        <dsp:cNvSpPr/>
      </dsp:nvSpPr>
      <dsp:spPr>
        <a:xfrm>
          <a:off x="1674283" y="1220730"/>
          <a:ext cx="322884" cy="3774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1674283" y="1296220"/>
        <a:ext cx="226019" cy="226470"/>
      </dsp:txXfrm>
    </dsp:sp>
    <dsp:sp modelId="{7E1178FE-6D7E-8145-8806-46935F96CB51}">
      <dsp:nvSpPr>
        <dsp:cNvPr id="0" name=""/>
        <dsp:cNvSpPr/>
      </dsp:nvSpPr>
      <dsp:spPr>
        <a:xfrm>
          <a:off x="2131194" y="931459"/>
          <a:ext cx="1985909" cy="955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Clinical trials generates evidence on optimal treatment</a:t>
          </a:r>
        </a:p>
      </dsp:txBody>
      <dsp:txXfrm>
        <a:off x="2159194" y="959459"/>
        <a:ext cx="1929909" cy="899993"/>
      </dsp:txXfrm>
    </dsp:sp>
    <dsp:sp modelId="{CB8EC0A1-3D5B-A640-B0C6-BEA6407867FB}">
      <dsp:nvSpPr>
        <dsp:cNvPr id="0" name=""/>
        <dsp:cNvSpPr/>
      </dsp:nvSpPr>
      <dsp:spPr>
        <a:xfrm>
          <a:off x="4269301" y="1220730"/>
          <a:ext cx="322659" cy="3774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4269301" y="1296220"/>
        <a:ext cx="225861" cy="226470"/>
      </dsp:txXfrm>
    </dsp:sp>
    <dsp:sp modelId="{97079E0A-0535-C64F-AC9E-FA4E145E49CF}">
      <dsp:nvSpPr>
        <dsp:cNvPr id="0" name=""/>
        <dsp:cNvSpPr/>
      </dsp:nvSpPr>
      <dsp:spPr>
        <a:xfrm>
          <a:off x="4725895" y="931459"/>
          <a:ext cx="1521979" cy="955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Evidence Synthesis</a:t>
          </a:r>
        </a:p>
      </dsp:txBody>
      <dsp:txXfrm>
        <a:off x="4753895" y="959459"/>
        <a:ext cx="1465979" cy="899993"/>
      </dsp:txXfrm>
    </dsp:sp>
    <dsp:sp modelId="{98B970FB-B309-AB4C-9813-486D4DEC346A}">
      <dsp:nvSpPr>
        <dsp:cNvPr id="0" name=""/>
        <dsp:cNvSpPr/>
      </dsp:nvSpPr>
      <dsp:spPr>
        <a:xfrm>
          <a:off x="6400072" y="1220730"/>
          <a:ext cx="322659" cy="3774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6400072" y="1296220"/>
        <a:ext cx="225861" cy="226470"/>
      </dsp:txXfrm>
    </dsp:sp>
    <dsp:sp modelId="{06305214-ADD5-134E-AC56-FF5538900172}">
      <dsp:nvSpPr>
        <dsp:cNvPr id="0" name=""/>
        <dsp:cNvSpPr/>
      </dsp:nvSpPr>
      <dsp:spPr>
        <a:xfrm>
          <a:off x="6856666" y="931459"/>
          <a:ext cx="1521979" cy="955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Implementation into practice and policy</a:t>
          </a:r>
        </a:p>
      </dsp:txBody>
      <dsp:txXfrm>
        <a:off x="6884666" y="959459"/>
        <a:ext cx="1465979" cy="89999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05F1E-0C26-4444-A8D0-86FD674B45BD}" type="datetimeFigureOut">
              <a:rPr lang="en-GB" smtClean="0"/>
              <a:t>10/02/2020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D8772-1377-48BD-BD13-8D3D0D377E4B}" type="slidenum">
              <a:rPr lang="en-GB" smtClean="0"/>
              <a:t>‹#›</a:t>
            </a:fld>
            <a:endParaRPr lang="en-GB"/>
          </a:p>
        </p:txBody>
      </p:sp>
    </p:spTree>
    <p:extLst>
      <p:ext uri="{BB962C8B-B14F-4D97-AF65-F5344CB8AC3E}">
        <p14:creationId xmlns:p14="http://schemas.microsoft.com/office/powerpoint/2010/main" val="365514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Paraphased</a:t>
            </a:r>
            <a:r>
              <a:rPr lang="en-US" dirty="0"/>
              <a:t> as making trials that are as useful as possible to clinicians, policymakers, and consumers who are the users of evidence generated by trials.</a:t>
            </a:r>
          </a:p>
          <a:p>
            <a:endParaRPr lang="en-AU" dirty="0"/>
          </a:p>
        </p:txBody>
      </p:sp>
      <p:sp>
        <p:nvSpPr>
          <p:cNvPr id="4" name="Slide Number Placeholder 3"/>
          <p:cNvSpPr>
            <a:spLocks noGrp="1"/>
          </p:cNvSpPr>
          <p:nvPr>
            <p:ph type="sldNum" sz="quarter" idx="5"/>
          </p:nvPr>
        </p:nvSpPr>
        <p:spPr/>
        <p:txBody>
          <a:bodyPr/>
          <a:lstStyle/>
          <a:p>
            <a:fld id="{808D8772-1377-48BD-BD13-8D3D0D377E4B}" type="slidenum">
              <a:rPr lang="en-GB" smtClean="0"/>
              <a:t>1</a:t>
            </a:fld>
            <a:endParaRPr lang="en-GB"/>
          </a:p>
        </p:txBody>
      </p:sp>
    </p:spTree>
    <p:extLst>
      <p:ext uri="{BB962C8B-B14F-4D97-AF65-F5344CB8AC3E}">
        <p14:creationId xmlns:p14="http://schemas.microsoft.com/office/powerpoint/2010/main" val="1325177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 amount of confusion regarding the nomenclature associated with phases of clinical trials.</a:t>
            </a:r>
          </a:p>
          <a:p>
            <a:endParaRPr lang="en-US" dirty="0"/>
          </a:p>
          <a:p>
            <a:r>
              <a:rPr lang="en-US" dirty="0"/>
              <a:t>Reference Group uses the term to early phase trial to apply to trials that determine if future trials are warranted.</a:t>
            </a:r>
          </a:p>
          <a:p>
            <a:endParaRPr lang="en-US" dirty="0"/>
          </a:p>
          <a:p>
            <a:r>
              <a:rPr lang="en-US" dirty="0"/>
              <a:t>Correspond to phase I and II clinical trials.</a:t>
            </a:r>
          </a:p>
          <a:p>
            <a:endParaRPr lang="en-US" dirty="0"/>
          </a:p>
          <a:p>
            <a:r>
              <a:rPr lang="en-US" dirty="0"/>
              <a:t>‘Unsure’ is a combination of self-reporting as informal entity or unincorporated association. We personally think most of these are in a relationship with a parent organization. Unincorporated association is a bit more stand alone than a sub-entity of a parent organization </a:t>
            </a:r>
            <a:r>
              <a:rPr lang="en-US" dirty="0" err="1"/>
              <a:t>e.g</a:t>
            </a:r>
            <a:r>
              <a:rPr lang="en-US" dirty="0"/>
              <a:t> own logo.</a:t>
            </a:r>
          </a:p>
          <a:p>
            <a:endParaRPr lang="en-US" dirty="0"/>
          </a:p>
          <a:p>
            <a:r>
              <a:rPr lang="en-US" dirty="0"/>
              <a:t>COGNO is reported as unincorporated association but we think Uni Sydney probably takes the liability/clinical trial Sponsor as </a:t>
            </a:r>
            <a:r>
              <a:rPr lang="en-US" dirty="0" err="1"/>
              <a:t>uni</a:t>
            </a:r>
            <a:r>
              <a:rPr lang="en-US" dirty="0"/>
              <a:t> Sydney ABN listed on website.</a:t>
            </a:r>
          </a:p>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12</a:t>
            </a:fld>
            <a:endParaRPr lang="en-GB"/>
          </a:p>
        </p:txBody>
      </p:sp>
    </p:spTree>
    <p:extLst>
      <p:ext uri="{BB962C8B-B14F-4D97-AF65-F5344CB8AC3E}">
        <p14:creationId xmlns:p14="http://schemas.microsoft.com/office/powerpoint/2010/main" val="1558336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Corresponds to phase III and phase IV RCTs</a:t>
            </a:r>
          </a:p>
          <a:p>
            <a:endParaRPr lang="en-US" dirty="0"/>
          </a:p>
          <a:p>
            <a:r>
              <a:rPr lang="en-US" dirty="0"/>
              <a:t>End-users of late phase trials are clinicians, policy-makers, and consumers who make decisions about practice, policy, and stewardship.</a:t>
            </a:r>
          </a:p>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13</a:t>
            </a:fld>
            <a:endParaRPr lang="en-GB"/>
          </a:p>
        </p:txBody>
      </p:sp>
    </p:spTree>
    <p:extLst>
      <p:ext uri="{BB962C8B-B14F-4D97-AF65-F5344CB8AC3E}">
        <p14:creationId xmlns:p14="http://schemas.microsoft.com/office/powerpoint/2010/main" val="29948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14</a:t>
            </a:fld>
            <a:endParaRPr lang="en-GB"/>
          </a:p>
        </p:txBody>
      </p:sp>
    </p:spTree>
    <p:extLst>
      <p:ext uri="{BB962C8B-B14F-4D97-AF65-F5344CB8AC3E}">
        <p14:creationId xmlns:p14="http://schemas.microsoft.com/office/powerpoint/2010/main" val="2348150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15</a:t>
            </a:fld>
            <a:endParaRPr lang="en-GB"/>
          </a:p>
        </p:txBody>
      </p:sp>
    </p:spTree>
    <p:extLst>
      <p:ext uri="{BB962C8B-B14F-4D97-AF65-F5344CB8AC3E}">
        <p14:creationId xmlns:p14="http://schemas.microsoft.com/office/powerpoint/2010/main" val="988605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trials are not equal with respect to the capacity of the results of the trial to change practice, policy and stewardship</a:t>
            </a:r>
          </a:p>
          <a:p>
            <a:endParaRPr lang="en-US" dirty="0"/>
          </a:p>
          <a:p>
            <a:r>
              <a:rPr lang="en-US" dirty="0"/>
              <a:t>End-users of late phase trials are clinicians, policy-makers, and consumers who make decisions about practice, policy, and stewardship.</a:t>
            </a:r>
          </a:p>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16</a:t>
            </a:fld>
            <a:endParaRPr lang="en-GB"/>
          </a:p>
        </p:txBody>
      </p:sp>
    </p:spTree>
    <p:extLst>
      <p:ext uri="{BB962C8B-B14F-4D97-AF65-F5344CB8AC3E}">
        <p14:creationId xmlns:p14="http://schemas.microsoft.com/office/powerpoint/2010/main" val="4145475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late phase clinical trials, the requirements of the end-users are critical.</a:t>
            </a:r>
          </a:p>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18</a:t>
            </a:fld>
            <a:endParaRPr lang="en-GB"/>
          </a:p>
        </p:txBody>
      </p:sp>
    </p:spTree>
    <p:extLst>
      <p:ext uri="{BB962C8B-B14F-4D97-AF65-F5344CB8AC3E}">
        <p14:creationId xmlns:p14="http://schemas.microsoft.com/office/powerpoint/2010/main" val="585068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late phase clinical trials, the requirements of the end-users are critical.</a:t>
            </a:r>
          </a:p>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19</a:t>
            </a:fld>
            <a:endParaRPr lang="en-GB"/>
          </a:p>
        </p:txBody>
      </p:sp>
    </p:spTree>
    <p:extLst>
      <p:ext uri="{BB962C8B-B14F-4D97-AF65-F5344CB8AC3E}">
        <p14:creationId xmlns:p14="http://schemas.microsoft.com/office/powerpoint/2010/main" val="572830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Intention is to be used by the teams who design and conduct clinical trials to make the trial as useful as possible to clinicians, consumers, and policymakers who are the users of evidence generated by trials.</a:t>
            </a:r>
          </a:p>
          <a:p>
            <a:endParaRPr lang="en-US" dirty="0"/>
          </a:p>
          <a:p>
            <a:endParaRPr lang="en-US" dirty="0"/>
          </a:p>
          <a:p>
            <a:r>
              <a:rPr lang="en-US" dirty="0"/>
              <a:t>‘Unsure’ is a combination of self-reporting as informal entity or unincorporated association. We personally think most of these are in a relationship with a parent organization. Unincorporated association is a bit more stand alone than a sub-entity of a parent organization </a:t>
            </a:r>
            <a:r>
              <a:rPr lang="en-US" dirty="0" err="1"/>
              <a:t>e.g</a:t>
            </a:r>
            <a:r>
              <a:rPr lang="en-US" dirty="0"/>
              <a:t> own logo.</a:t>
            </a:r>
          </a:p>
          <a:p>
            <a:endParaRPr lang="en-US" dirty="0"/>
          </a:p>
          <a:p>
            <a:r>
              <a:rPr lang="en-US" dirty="0"/>
              <a:t>COGNO is reported as unincorporated association but we think Uni Sydney probably takes the liability/clinical trial Sponsor as </a:t>
            </a:r>
            <a:r>
              <a:rPr lang="en-US" dirty="0" err="1"/>
              <a:t>uni</a:t>
            </a:r>
            <a:r>
              <a:rPr lang="en-US" dirty="0"/>
              <a:t> Sydney ABN listed on website.</a:t>
            </a:r>
          </a:p>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20</a:t>
            </a:fld>
            <a:endParaRPr lang="en-GB"/>
          </a:p>
        </p:txBody>
      </p:sp>
    </p:spTree>
    <p:extLst>
      <p:ext uri="{BB962C8B-B14F-4D97-AF65-F5344CB8AC3E}">
        <p14:creationId xmlns:p14="http://schemas.microsoft.com/office/powerpoint/2010/main" val="3785780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21</a:t>
            </a:fld>
            <a:endParaRPr lang="en-GB"/>
          </a:p>
        </p:txBody>
      </p:sp>
    </p:spTree>
    <p:extLst>
      <p:ext uri="{BB962C8B-B14F-4D97-AF65-F5344CB8AC3E}">
        <p14:creationId xmlns:p14="http://schemas.microsoft.com/office/powerpoint/2010/main" val="3626167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22</a:t>
            </a:fld>
            <a:endParaRPr lang="en-GB"/>
          </a:p>
        </p:txBody>
      </p:sp>
    </p:spTree>
    <p:extLst>
      <p:ext uri="{BB962C8B-B14F-4D97-AF65-F5344CB8AC3E}">
        <p14:creationId xmlns:p14="http://schemas.microsoft.com/office/powerpoint/2010/main" val="157690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delivery of high-quality health care relies on the availability of high-quality evidence to inform best practice. An emerging concept is the Learning Healthcare System, which provides a cost-effective system embedded within healthcare delivery to identify priority research questions, undertake high-quality research, understand the knowledge gained from clinical research, to implement findings where appropriate, and to measure the resulting change in health practice </a:t>
            </a:r>
            <a:endParaRPr lang="en-AU" dirty="0"/>
          </a:p>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2</a:t>
            </a:fld>
            <a:endParaRPr lang="en-GB"/>
          </a:p>
        </p:txBody>
      </p:sp>
    </p:spTree>
    <p:extLst>
      <p:ext uri="{BB962C8B-B14F-4D97-AF65-F5344CB8AC3E}">
        <p14:creationId xmlns:p14="http://schemas.microsoft.com/office/powerpoint/2010/main" val="3584287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23</a:t>
            </a:fld>
            <a:endParaRPr lang="en-GB"/>
          </a:p>
        </p:txBody>
      </p:sp>
    </p:spTree>
    <p:extLst>
      <p:ext uri="{BB962C8B-B14F-4D97-AF65-F5344CB8AC3E}">
        <p14:creationId xmlns:p14="http://schemas.microsoft.com/office/powerpoint/2010/main" val="3247412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many components of trial activity that can contribute to </a:t>
            </a:r>
            <a:r>
              <a:rPr lang="en-AU" sz="1200" kern="1200" dirty="0" err="1">
                <a:solidFill>
                  <a:schemeClr val="tx1"/>
                </a:solidFill>
                <a:effectLst/>
                <a:latin typeface="+mn-lt"/>
                <a:ea typeface="+mn-ea"/>
                <a:cs typeface="+mn-cs"/>
              </a:rPr>
              <a:t>implementabilty</a:t>
            </a:r>
            <a:r>
              <a:rPr lang="en-AU" sz="1200" kern="1200" dirty="0">
                <a:solidFill>
                  <a:schemeClr val="tx1"/>
                </a:solidFill>
                <a:effectLst/>
                <a:latin typeface="+mn-lt"/>
                <a:ea typeface="+mn-ea"/>
                <a:cs typeface="+mn-cs"/>
              </a:rPr>
              <a:t> can be enhanced by involving end-users during the trial planning stage</a:t>
            </a:r>
            <a:r>
              <a:rPr lang="en-AU" dirty="0">
                <a:effectLst/>
              </a:rPr>
              <a:t> </a:t>
            </a:r>
          </a:p>
          <a:p>
            <a:endParaRPr lang="en-AU" dirty="0">
              <a:effectLst/>
            </a:endParaRPr>
          </a:p>
          <a:p>
            <a:r>
              <a:rPr lang="en-AU" sz="1200" kern="1200" dirty="0">
                <a:solidFill>
                  <a:schemeClr val="tx1"/>
                </a:solidFill>
                <a:effectLst/>
                <a:latin typeface="+mn-lt"/>
                <a:ea typeface="+mn-ea"/>
                <a:cs typeface="+mn-cs"/>
              </a:rPr>
              <a:t>It should be noted that involvement of end-users can improve other aspects of trial design and conduct, contributing to trial efficiency and effectiveness, but are out-of-scope in this document.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explicitly identify all intended groups of end-users and consider the relative importance of each end-user group from the perspective of implementation of the results of the trial</a:t>
            </a:r>
            <a:r>
              <a:rPr lang="en-AU" dirty="0">
                <a:effectLst/>
              </a:rPr>
              <a:t> </a:t>
            </a:r>
            <a:endParaRPr lang="en-US" dirty="0"/>
          </a:p>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24</a:t>
            </a:fld>
            <a:endParaRPr lang="en-GB"/>
          </a:p>
        </p:txBody>
      </p:sp>
    </p:spTree>
    <p:extLst>
      <p:ext uri="{BB962C8B-B14F-4D97-AF65-F5344CB8AC3E}">
        <p14:creationId xmlns:p14="http://schemas.microsoft.com/office/powerpoint/2010/main" val="4124613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25</a:t>
            </a:fld>
            <a:endParaRPr lang="en-GB"/>
          </a:p>
        </p:txBody>
      </p:sp>
    </p:spTree>
    <p:extLst>
      <p:ext uri="{BB962C8B-B14F-4D97-AF65-F5344CB8AC3E}">
        <p14:creationId xmlns:p14="http://schemas.microsoft.com/office/powerpoint/2010/main" val="2441038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26</a:t>
            </a:fld>
            <a:endParaRPr lang="en-GB"/>
          </a:p>
        </p:txBody>
      </p:sp>
    </p:spTree>
    <p:extLst>
      <p:ext uri="{BB962C8B-B14F-4D97-AF65-F5344CB8AC3E}">
        <p14:creationId xmlns:p14="http://schemas.microsoft.com/office/powerpoint/2010/main" val="2004459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27</a:t>
            </a:fld>
            <a:endParaRPr lang="en-GB"/>
          </a:p>
        </p:txBody>
      </p:sp>
    </p:spTree>
    <p:extLst>
      <p:ext uri="{BB962C8B-B14F-4D97-AF65-F5344CB8AC3E}">
        <p14:creationId xmlns:p14="http://schemas.microsoft.com/office/powerpoint/2010/main" val="1253887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Features that should be considered at the design phase pre-empt the information necessary to be submitted in support of registration. This includes a clear rationale for the study, particularly with respect to clinical (unmet) need, justification of the population selected for the trial and the dosage chosen for the trial, detailed plan and explanation of the rationale for the selected statistical approach, justification of the efficacy and clinical relevance of the selected efficacy end-points, sufficient information to describe and understand safety-related events, and an overview of how the results of the trial, related to trial quality, efficacy, and safety, all support the regulatory submission.</a:t>
            </a:r>
          </a:p>
          <a:p>
            <a:r>
              <a:rPr lang="en-US" dirty="0"/>
              <a:t>Guidance on Implementability Page 14 of 34</a:t>
            </a:r>
          </a:p>
          <a:p>
            <a:r>
              <a:rPr lang="en-US" dirty="0"/>
              <a:t>The specific requirements will depend on the nature of the application and details are available at https://www.tga.gov.au/ collection/</a:t>
            </a:r>
            <a:r>
              <a:rPr lang="en-US" dirty="0" err="1"/>
              <a:t>argpm</a:t>
            </a:r>
            <a:r>
              <a:rPr lang="en-US" dirty="0"/>
              <a:t> and disease and therapeutic area-specific TGA adopted guidelines are also available at https://www.tga. gov.au/</a:t>
            </a:r>
            <a:r>
              <a:rPr lang="en-US" dirty="0" err="1"/>
              <a:t>ws</a:t>
            </a:r>
            <a:r>
              <a:rPr lang="en-US" dirty="0"/>
              <a:t>-sg-index</a:t>
            </a:r>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28</a:t>
            </a:fld>
            <a:endParaRPr lang="en-GB"/>
          </a:p>
        </p:txBody>
      </p:sp>
    </p:spTree>
    <p:extLst>
      <p:ext uri="{BB962C8B-B14F-4D97-AF65-F5344CB8AC3E}">
        <p14:creationId xmlns:p14="http://schemas.microsoft.com/office/powerpoint/2010/main" val="3153228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impact of the composition of the trial team on implementability should be considered during the planning stage. As outlined with respect to end-users, involvement of consumers, clinicians, and policy-makers, as appropriate, as members of the trial team is likely to enhance implementability. Particularly for complex interventions (Delaney, et al., 2008; Craig, et al., 2008), consideration should be given to involvement of clinicians who will be involved in delivery of the intervention. Where health economic considerations are likely to be relevant to implementation, involvement of a health economist should be regarded as mandatory as elements of an appropriate health economic analysis may not be possible unless incorporated into planning and designing the trial. Where implementation, or particularly de-implementation, is likely to be challenging, strong consideration should be given to including implementation scientists in the trial team so that insights regarding implementation challenges and opportunities can be incorporated within the planning and design of the trial.</a:t>
            </a:r>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29</a:t>
            </a:fld>
            <a:endParaRPr lang="en-GB"/>
          </a:p>
        </p:txBody>
      </p:sp>
    </p:spTree>
    <p:extLst>
      <p:ext uri="{BB962C8B-B14F-4D97-AF65-F5344CB8AC3E}">
        <p14:creationId xmlns:p14="http://schemas.microsoft.com/office/powerpoint/2010/main" val="818039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but far from all, clinical trials are undertaken by a network. The majority of the members of most networks are individuals who have dual roles as researchers and clinicians. Many networks also have consumers as members. An important feature that contributes to the impact of trials conducted by networks, is that these end-users contribute, via formal or informal processes, to the planning, conduct and reporting of trials. The involvement of these end-users within the network is also believed to contribute to appropriate implementation of the results of trials conducted by the network. Other aspects of conducting a trial within a network that can contribute include access to accumulated experience with all aspects of planning, design, conduct and reporting that facilitate implementability. Networks can also provide access to trial sites that are representative of the clinical sites and population in which the results would be applied. Lastly, some networks, either by themselves or in conjunction with an associated registry, are well positioned to monitor actual implementation.</a:t>
            </a:r>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30</a:t>
            </a:fld>
            <a:endParaRPr lang="en-GB"/>
          </a:p>
        </p:txBody>
      </p:sp>
    </p:spTree>
    <p:extLst>
      <p:ext uri="{BB962C8B-B14F-4D97-AF65-F5344CB8AC3E}">
        <p14:creationId xmlns:p14="http://schemas.microsoft.com/office/powerpoint/2010/main" val="1462191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31</a:t>
            </a:fld>
            <a:endParaRPr lang="en-GB"/>
          </a:p>
        </p:txBody>
      </p:sp>
    </p:spTree>
    <p:extLst>
      <p:ext uri="{BB962C8B-B14F-4D97-AF65-F5344CB8AC3E}">
        <p14:creationId xmlns:p14="http://schemas.microsoft.com/office/powerpoint/2010/main" val="1133104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32</a:t>
            </a:fld>
            <a:endParaRPr lang="en-GB"/>
          </a:p>
        </p:txBody>
      </p:sp>
    </p:spTree>
    <p:extLst>
      <p:ext uri="{BB962C8B-B14F-4D97-AF65-F5344CB8AC3E}">
        <p14:creationId xmlns:p14="http://schemas.microsoft.com/office/powerpoint/2010/main" val="302793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Learning Healthcare System, the role of randomised controlled trials is to test interventions to prove/disprove a hypothesis</a:t>
            </a:r>
            <a:endParaRPr lang="en-AU" dirty="0"/>
          </a:p>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3</a:t>
            </a:fld>
            <a:endParaRPr lang="en-GB"/>
          </a:p>
        </p:txBody>
      </p:sp>
    </p:spTree>
    <p:extLst>
      <p:ext uri="{BB962C8B-B14F-4D97-AF65-F5344CB8AC3E}">
        <p14:creationId xmlns:p14="http://schemas.microsoft.com/office/powerpoint/2010/main" val="3309341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33</a:t>
            </a:fld>
            <a:endParaRPr lang="en-GB"/>
          </a:p>
        </p:txBody>
      </p:sp>
    </p:spTree>
    <p:extLst>
      <p:ext uri="{BB962C8B-B14F-4D97-AF65-F5344CB8AC3E}">
        <p14:creationId xmlns:p14="http://schemas.microsoft.com/office/powerpoint/2010/main" val="1583796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34</a:t>
            </a:fld>
            <a:endParaRPr lang="en-GB"/>
          </a:p>
        </p:txBody>
      </p:sp>
    </p:spTree>
    <p:extLst>
      <p:ext uri="{BB962C8B-B14F-4D97-AF65-F5344CB8AC3E}">
        <p14:creationId xmlns:p14="http://schemas.microsoft.com/office/powerpoint/2010/main" val="1566567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35</a:t>
            </a:fld>
            <a:endParaRPr lang="en-GB"/>
          </a:p>
        </p:txBody>
      </p:sp>
    </p:spTree>
    <p:extLst>
      <p:ext uri="{BB962C8B-B14F-4D97-AF65-F5344CB8AC3E}">
        <p14:creationId xmlns:p14="http://schemas.microsoft.com/office/powerpoint/2010/main" val="2179532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36</a:t>
            </a:fld>
            <a:endParaRPr lang="en-GB"/>
          </a:p>
        </p:txBody>
      </p:sp>
    </p:spTree>
    <p:extLst>
      <p:ext uri="{BB962C8B-B14F-4D97-AF65-F5344CB8AC3E}">
        <p14:creationId xmlns:p14="http://schemas.microsoft.com/office/powerpoint/2010/main" val="3530348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37</a:t>
            </a:fld>
            <a:endParaRPr lang="en-GB"/>
          </a:p>
        </p:txBody>
      </p:sp>
    </p:spTree>
    <p:extLst>
      <p:ext uri="{BB962C8B-B14F-4D97-AF65-F5344CB8AC3E}">
        <p14:creationId xmlns:p14="http://schemas.microsoft.com/office/powerpoint/2010/main" val="1321966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38</a:t>
            </a:fld>
            <a:endParaRPr lang="en-GB"/>
          </a:p>
        </p:txBody>
      </p:sp>
    </p:spTree>
    <p:extLst>
      <p:ext uri="{BB962C8B-B14F-4D97-AF65-F5344CB8AC3E}">
        <p14:creationId xmlns:p14="http://schemas.microsoft.com/office/powerpoint/2010/main" val="959707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39</a:t>
            </a:fld>
            <a:endParaRPr lang="en-GB"/>
          </a:p>
        </p:txBody>
      </p:sp>
    </p:spTree>
    <p:extLst>
      <p:ext uri="{BB962C8B-B14F-4D97-AF65-F5344CB8AC3E}">
        <p14:creationId xmlns:p14="http://schemas.microsoft.com/office/powerpoint/2010/main" val="2859304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40</a:t>
            </a:fld>
            <a:endParaRPr lang="en-GB"/>
          </a:p>
        </p:txBody>
      </p:sp>
    </p:spTree>
    <p:extLst>
      <p:ext uri="{BB962C8B-B14F-4D97-AF65-F5344CB8AC3E}">
        <p14:creationId xmlns:p14="http://schemas.microsoft.com/office/powerpoint/2010/main" val="2218560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41</a:t>
            </a:fld>
            <a:endParaRPr lang="en-GB"/>
          </a:p>
        </p:txBody>
      </p:sp>
    </p:spTree>
    <p:extLst>
      <p:ext uri="{BB962C8B-B14F-4D97-AF65-F5344CB8AC3E}">
        <p14:creationId xmlns:p14="http://schemas.microsoft.com/office/powerpoint/2010/main" val="2062978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42</a:t>
            </a:fld>
            <a:endParaRPr lang="en-GB"/>
          </a:p>
        </p:txBody>
      </p:sp>
    </p:spTree>
    <p:extLst>
      <p:ext uri="{BB962C8B-B14F-4D97-AF65-F5344CB8AC3E}">
        <p14:creationId xmlns:p14="http://schemas.microsoft.com/office/powerpoint/2010/main" val="171900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Learning Healthcare System, the role of randomised controlled trials is to test interventions to prove/disprove a hypothesis</a:t>
            </a:r>
            <a:endParaRPr lang="en-AU" dirty="0"/>
          </a:p>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4</a:t>
            </a:fld>
            <a:endParaRPr lang="en-GB"/>
          </a:p>
        </p:txBody>
      </p:sp>
    </p:spTree>
    <p:extLst>
      <p:ext uri="{BB962C8B-B14F-4D97-AF65-F5344CB8AC3E}">
        <p14:creationId xmlns:p14="http://schemas.microsoft.com/office/powerpoint/2010/main" val="1976627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43</a:t>
            </a:fld>
            <a:endParaRPr lang="en-GB"/>
          </a:p>
        </p:txBody>
      </p:sp>
    </p:spTree>
    <p:extLst>
      <p:ext uri="{BB962C8B-B14F-4D97-AF65-F5344CB8AC3E}">
        <p14:creationId xmlns:p14="http://schemas.microsoft.com/office/powerpoint/2010/main" val="335674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Learning Healthcare System, the role of randomised controlled trials is to test interventions to prove/disprove a hypothesis</a:t>
            </a:r>
            <a:endParaRPr lang="en-AU" dirty="0"/>
          </a:p>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5</a:t>
            </a:fld>
            <a:endParaRPr lang="en-GB"/>
          </a:p>
        </p:txBody>
      </p:sp>
    </p:spTree>
    <p:extLst>
      <p:ext uri="{BB962C8B-B14F-4D97-AF65-F5344CB8AC3E}">
        <p14:creationId xmlns:p14="http://schemas.microsoft.com/office/powerpoint/2010/main" val="344723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Learning Healthcare System, the role of randomised controlled trials is to test interventions to prove/disprove a hypothesis</a:t>
            </a:r>
            <a:endParaRPr lang="en-AU" dirty="0"/>
          </a:p>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6</a:t>
            </a:fld>
            <a:endParaRPr lang="en-GB"/>
          </a:p>
        </p:txBody>
      </p:sp>
    </p:spTree>
    <p:extLst>
      <p:ext uri="{BB962C8B-B14F-4D97-AF65-F5344CB8AC3E}">
        <p14:creationId xmlns:p14="http://schemas.microsoft.com/office/powerpoint/2010/main" val="328225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of large number of people, list in this slide.  Particularly want to thank the Chairs of this reference group, Sally Green and Chris Levi, as well as Sophia </a:t>
            </a:r>
            <a:r>
              <a:rPr lang="en-US" dirty="0" err="1"/>
              <a:t>Zoungus</a:t>
            </a:r>
            <a:r>
              <a:rPr lang="en-US" dirty="0"/>
              <a:t> who was a co-chair until earlier this year.</a:t>
            </a:r>
          </a:p>
          <a:p>
            <a:endParaRPr lang="en-US" dirty="0"/>
          </a:p>
          <a:p>
            <a:r>
              <a:rPr lang="en-US" dirty="0"/>
              <a:t>Present the high-level principles that have evolved from the work of this group.  Not yet had opportunity to review the most recent round of feedback so some elements may change, but I think the high-level principles are sound.</a:t>
            </a:r>
          </a:p>
          <a:p>
            <a:endParaRPr lang="en-GB" dirty="0"/>
          </a:p>
        </p:txBody>
      </p:sp>
      <p:sp>
        <p:nvSpPr>
          <p:cNvPr id="4" name="Slide Number Placeholder 3"/>
          <p:cNvSpPr>
            <a:spLocks noGrp="1"/>
          </p:cNvSpPr>
          <p:nvPr>
            <p:ph type="sldNum" sz="quarter" idx="5"/>
          </p:nvPr>
        </p:nvSpPr>
        <p:spPr/>
        <p:txBody>
          <a:bodyPr/>
          <a:lstStyle/>
          <a:p>
            <a:fld id="{808D8772-1377-48BD-BD13-8D3D0D377E4B}" type="slidenum">
              <a:rPr lang="en-GB" smtClean="0"/>
              <a:t>8</a:t>
            </a:fld>
            <a:endParaRPr lang="en-GB"/>
          </a:p>
        </p:txBody>
      </p:sp>
    </p:spTree>
    <p:extLst>
      <p:ext uri="{BB962C8B-B14F-4D97-AF65-F5344CB8AC3E}">
        <p14:creationId xmlns:p14="http://schemas.microsoft.com/office/powerpoint/2010/main" val="2311473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a:t>
            </a:r>
            <a:r>
              <a:rPr lang="en-US" baseline="0" dirty="0"/>
              <a:t> is Pragmatic activity</a:t>
            </a:r>
            <a:endParaRPr lang="en-US" dirty="0"/>
          </a:p>
        </p:txBody>
      </p:sp>
      <p:sp>
        <p:nvSpPr>
          <p:cNvPr id="4" name="Slide Number Placeholder 3"/>
          <p:cNvSpPr>
            <a:spLocks noGrp="1"/>
          </p:cNvSpPr>
          <p:nvPr>
            <p:ph type="sldNum" sz="quarter" idx="10"/>
          </p:nvPr>
        </p:nvSpPr>
        <p:spPr/>
        <p:txBody>
          <a:bodyPr/>
          <a:lstStyle/>
          <a:p>
            <a:fld id="{F49DE86A-10DF-E747-996E-04CF03414C4E}" type="slidenum">
              <a:rPr lang="en-US" smtClean="0"/>
              <a:t>10</a:t>
            </a:fld>
            <a:endParaRPr lang="en-US"/>
          </a:p>
        </p:txBody>
      </p:sp>
    </p:spTree>
    <p:extLst>
      <p:ext uri="{BB962C8B-B14F-4D97-AF65-F5344CB8AC3E}">
        <p14:creationId xmlns:p14="http://schemas.microsoft.com/office/powerpoint/2010/main" val="1960408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a:t>
            </a:r>
            <a:r>
              <a:rPr lang="en-US" baseline="0" dirty="0"/>
              <a:t> is Pragmatic activity</a:t>
            </a:r>
            <a:endParaRPr lang="en-US" dirty="0"/>
          </a:p>
        </p:txBody>
      </p:sp>
      <p:sp>
        <p:nvSpPr>
          <p:cNvPr id="4" name="Slide Number Placeholder 3"/>
          <p:cNvSpPr>
            <a:spLocks noGrp="1"/>
          </p:cNvSpPr>
          <p:nvPr>
            <p:ph type="sldNum" sz="quarter" idx="10"/>
          </p:nvPr>
        </p:nvSpPr>
        <p:spPr/>
        <p:txBody>
          <a:bodyPr/>
          <a:lstStyle/>
          <a:p>
            <a:fld id="{F49DE86A-10DF-E747-996E-04CF03414C4E}" type="slidenum">
              <a:rPr lang="en-US" smtClean="0"/>
              <a:t>11</a:t>
            </a:fld>
            <a:endParaRPr lang="en-US"/>
          </a:p>
        </p:txBody>
      </p:sp>
    </p:spTree>
    <p:extLst>
      <p:ext uri="{BB962C8B-B14F-4D97-AF65-F5344CB8AC3E}">
        <p14:creationId xmlns:p14="http://schemas.microsoft.com/office/powerpoint/2010/main" val="318103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95B9C07E-8898-4F4F-9D0B-56A504065E0A}" type="datetimeFigureOut">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B284B-536E-4A4D-9937-A894CDA77E63}" type="slidenum">
              <a:t>‹#›</a:t>
            </a:fld>
            <a:endParaRPr lang="en-US"/>
          </a:p>
        </p:txBody>
      </p:sp>
    </p:spTree>
    <p:extLst>
      <p:ext uri="{BB962C8B-B14F-4D97-AF65-F5344CB8AC3E}">
        <p14:creationId xmlns:p14="http://schemas.microsoft.com/office/powerpoint/2010/main" val="28565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95B9C07E-8898-4F4F-9D0B-56A504065E0A}" type="datetimeFigureOut">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B284B-536E-4A4D-9937-A894CDA77E63}" type="slidenum">
              <a:t>‹#›</a:t>
            </a:fld>
            <a:endParaRPr lang="en-US"/>
          </a:p>
        </p:txBody>
      </p:sp>
    </p:spTree>
    <p:extLst>
      <p:ext uri="{BB962C8B-B14F-4D97-AF65-F5344CB8AC3E}">
        <p14:creationId xmlns:p14="http://schemas.microsoft.com/office/powerpoint/2010/main" val="178563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95B9C07E-8898-4F4F-9D0B-56A504065E0A}" type="datetimeFigureOut">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B284B-536E-4A4D-9937-A894CDA77E63}" type="slidenum">
              <a:t>‹#›</a:t>
            </a:fld>
            <a:endParaRPr lang="en-US"/>
          </a:p>
        </p:txBody>
      </p:sp>
    </p:spTree>
    <p:extLst>
      <p:ext uri="{BB962C8B-B14F-4D97-AF65-F5344CB8AC3E}">
        <p14:creationId xmlns:p14="http://schemas.microsoft.com/office/powerpoint/2010/main" val="2940282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CTA PowerPoint Master footer-2.jpg"/>
          <p:cNvPicPr>
            <a:picLocks noChangeAspect="1"/>
          </p:cNvPicPr>
          <p:nvPr userDrawn="1"/>
        </p:nvPicPr>
        <p:blipFill rotWithShape="1">
          <a:blip r:embed="rId2">
            <a:extLst>
              <a:ext uri="{28A0092B-C50C-407E-A947-70E740481C1C}">
                <a14:useLocalDpi xmlns:a14="http://schemas.microsoft.com/office/drawing/2010/main" val="0"/>
              </a:ext>
            </a:extLst>
          </a:blip>
          <a:srcRect t="90157"/>
          <a:stretch/>
        </p:blipFill>
        <p:spPr>
          <a:xfrm>
            <a:off x="0" y="4646827"/>
            <a:ext cx="9135879" cy="506293"/>
          </a:xfrm>
          <a:prstGeom prst="rect">
            <a:avLst/>
          </a:prstGeom>
        </p:spPr>
      </p:pic>
      <p:pic>
        <p:nvPicPr>
          <p:cNvPr id="9" name="Picture 8" descr="ACTA Logo Horizontal PREFERRED.jpg"/>
          <p:cNvPicPr>
            <a:picLocks noChangeAspect="1"/>
          </p:cNvPicPr>
          <p:nvPr userDrawn="1"/>
        </p:nvPicPr>
        <p:blipFill rotWithShape="1">
          <a:blip r:embed="rId3">
            <a:extLst>
              <a:ext uri="{28A0092B-C50C-407E-A947-70E740481C1C}">
                <a14:useLocalDpi xmlns:a14="http://schemas.microsoft.com/office/drawing/2010/main" val="0"/>
              </a:ext>
            </a:extLst>
          </a:blip>
          <a:srcRect l="5557" r="9648"/>
          <a:stretch/>
        </p:blipFill>
        <p:spPr>
          <a:xfrm>
            <a:off x="87670" y="84199"/>
            <a:ext cx="1542270" cy="914464"/>
          </a:xfrm>
          <a:prstGeom prst="rect">
            <a:avLst/>
          </a:prstGeom>
        </p:spPr>
      </p:pic>
      <p:sp>
        <p:nvSpPr>
          <p:cNvPr id="10" name="TextBox 9"/>
          <p:cNvSpPr txBox="1"/>
          <p:nvPr userDrawn="1"/>
        </p:nvSpPr>
        <p:spPr>
          <a:xfrm>
            <a:off x="7317059" y="4792720"/>
            <a:ext cx="1749197" cy="230832"/>
          </a:xfrm>
          <a:prstGeom prst="rect">
            <a:avLst/>
          </a:prstGeom>
          <a:noFill/>
        </p:spPr>
        <p:txBody>
          <a:bodyPr wrap="none" rtlCol="0">
            <a:spAutoFit/>
          </a:bodyPr>
          <a:lstStyle/>
          <a:p>
            <a:pPr algn="r"/>
            <a:r>
              <a:rPr lang="en-US" sz="900" b="1">
                <a:solidFill>
                  <a:schemeClr val="bg1"/>
                </a:solidFill>
              </a:rPr>
              <a:t>www.clinicaltrialsalliance.org.au</a:t>
            </a:r>
          </a:p>
        </p:txBody>
      </p:sp>
      <p:sp>
        <p:nvSpPr>
          <p:cNvPr id="12" name="TextBox 11"/>
          <p:cNvSpPr txBox="1"/>
          <p:nvPr userDrawn="1"/>
        </p:nvSpPr>
        <p:spPr>
          <a:xfrm>
            <a:off x="87670" y="4769734"/>
            <a:ext cx="6859780" cy="369332"/>
          </a:xfrm>
          <a:prstGeom prst="rect">
            <a:avLst/>
          </a:prstGeom>
          <a:noFill/>
        </p:spPr>
        <p:txBody>
          <a:bodyPr wrap="square" rtlCol="0">
            <a:spAutoFit/>
          </a:bodyPr>
          <a:lstStyle/>
          <a:p>
            <a:r>
              <a:rPr lang="en-US" sz="900">
                <a:solidFill>
                  <a:schemeClr val="bg1"/>
                </a:solidFill>
                <a:cs typeface="Open Sans"/>
              </a:rPr>
              <a:t>ACTA gratefully acknowledges operational funding from the Australian Government’s Medical Research Future Fund</a:t>
            </a:r>
          </a:p>
          <a:p>
            <a:endParaRPr lang="en-US" sz="900">
              <a:solidFill>
                <a:schemeClr val="bg1"/>
              </a:solidFill>
              <a:cs typeface="Open Sans"/>
            </a:endParaRPr>
          </a:p>
        </p:txBody>
      </p:sp>
    </p:spTree>
    <p:extLst>
      <p:ext uri="{BB962C8B-B14F-4D97-AF65-F5344CB8AC3E}">
        <p14:creationId xmlns:p14="http://schemas.microsoft.com/office/powerpoint/2010/main" val="301166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p:cNvSpPr/>
          <p:nvPr userDrawn="1"/>
        </p:nvSpPr>
        <p:spPr>
          <a:xfrm>
            <a:off x="0" y="0"/>
            <a:ext cx="9144000" cy="920461"/>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311949" y="737751"/>
            <a:ext cx="1499181" cy="0"/>
          </a:xfrm>
          <a:prstGeom prst="line">
            <a:avLst/>
          </a:prstGeom>
          <a:ln>
            <a:solidFill>
              <a:srgbClr val="EE2B74"/>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0" y="4221729"/>
            <a:ext cx="9144000" cy="0"/>
          </a:xfrm>
          <a:prstGeom prst="line">
            <a:avLst/>
          </a:prstGeom>
          <a:ln w="12700" cmpd="sng">
            <a:solidFill>
              <a:schemeClr val="tx2"/>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6744176" y="4580503"/>
            <a:ext cx="2270198" cy="276999"/>
          </a:xfrm>
          <a:prstGeom prst="rect">
            <a:avLst/>
          </a:prstGeom>
          <a:noFill/>
        </p:spPr>
        <p:txBody>
          <a:bodyPr wrap="none" rtlCol="0">
            <a:spAutoFit/>
          </a:bodyPr>
          <a:lstStyle/>
          <a:p>
            <a:r>
              <a:rPr lang="en-US" sz="1200" b="1" dirty="0">
                <a:solidFill>
                  <a:schemeClr val="tx2">
                    <a:lumMod val="75000"/>
                  </a:schemeClr>
                </a:solidFill>
              </a:rPr>
              <a:t>www.clinicaltrialsalliance.org.au</a:t>
            </a:r>
          </a:p>
        </p:txBody>
      </p:sp>
      <p:pic>
        <p:nvPicPr>
          <p:cNvPr id="9" name="Picture 8" descr="ACTA Logo Horizontal PREFER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46436"/>
            <a:ext cx="1449092" cy="728572"/>
          </a:xfrm>
          <a:prstGeom prst="rect">
            <a:avLst/>
          </a:prstGeom>
        </p:spPr>
      </p:pic>
    </p:spTree>
    <p:extLst>
      <p:ext uri="{BB962C8B-B14F-4D97-AF65-F5344CB8AC3E}">
        <p14:creationId xmlns:p14="http://schemas.microsoft.com/office/powerpoint/2010/main" val="29646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p:cNvSpPr/>
          <p:nvPr userDrawn="1"/>
        </p:nvSpPr>
        <p:spPr>
          <a:xfrm>
            <a:off x="0" y="0"/>
            <a:ext cx="9144000" cy="920461"/>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311949" y="737751"/>
            <a:ext cx="1499181" cy="0"/>
          </a:xfrm>
          <a:prstGeom prst="line">
            <a:avLst/>
          </a:prstGeom>
          <a:ln>
            <a:solidFill>
              <a:srgbClr val="EE2B7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3063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0" y="4221729"/>
            <a:ext cx="9144000" cy="0"/>
          </a:xfrm>
          <a:prstGeom prst="line">
            <a:avLst/>
          </a:prstGeom>
          <a:ln w="12700" cmpd="sng">
            <a:solidFill>
              <a:schemeClr val="tx2"/>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744176" y="4580503"/>
            <a:ext cx="2270198" cy="276999"/>
          </a:xfrm>
          <a:prstGeom prst="rect">
            <a:avLst/>
          </a:prstGeom>
          <a:noFill/>
        </p:spPr>
        <p:txBody>
          <a:bodyPr wrap="none" rtlCol="0">
            <a:spAutoFit/>
          </a:bodyPr>
          <a:lstStyle/>
          <a:p>
            <a:r>
              <a:rPr lang="en-US" sz="1200" b="1">
                <a:solidFill>
                  <a:schemeClr val="tx2">
                    <a:lumMod val="75000"/>
                  </a:schemeClr>
                </a:solidFill>
              </a:rPr>
              <a:t>www.clinicaltrialsalliance.org.au</a:t>
            </a:r>
          </a:p>
        </p:txBody>
      </p:sp>
      <p:pic>
        <p:nvPicPr>
          <p:cNvPr id="6" name="Picture 5" descr="ACTA Logo Horizontal PREFER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46436"/>
            <a:ext cx="1449092" cy="728572"/>
          </a:xfrm>
          <a:prstGeom prst="rect">
            <a:avLst/>
          </a:prstGeom>
        </p:spPr>
      </p:pic>
    </p:spTree>
    <p:extLst>
      <p:ext uri="{BB962C8B-B14F-4D97-AF65-F5344CB8AC3E}">
        <p14:creationId xmlns:p14="http://schemas.microsoft.com/office/powerpoint/2010/main" val="111813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95B9C07E-8898-4F4F-9D0B-56A504065E0A}" type="datetimeFigureOut">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B284B-536E-4A4D-9937-A894CDA77E63}" type="slidenum">
              <a:t>‹#›</a:t>
            </a:fld>
            <a:endParaRPr lang="en-US"/>
          </a:p>
        </p:txBody>
      </p:sp>
    </p:spTree>
    <p:extLst>
      <p:ext uri="{BB962C8B-B14F-4D97-AF65-F5344CB8AC3E}">
        <p14:creationId xmlns:p14="http://schemas.microsoft.com/office/powerpoint/2010/main" val="4132212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24EB-6880-48C3-97B5-3B81A9BCEA74}"/>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601712-09C1-4EA0-8AF6-D72A02AC752B}"/>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D96365-9979-48CF-913B-18DA8F416D70}"/>
              </a:ext>
            </a:extLst>
          </p:cNvPr>
          <p:cNvSpPr>
            <a:spLocks noGrp="1"/>
          </p:cNvSpPr>
          <p:nvPr>
            <p:ph type="dt" sz="half" idx="10"/>
          </p:nvPr>
        </p:nvSpPr>
        <p:spPr/>
        <p:txBody>
          <a:bodyPr/>
          <a:lstStyle/>
          <a:p>
            <a:fld id="{E3E67AD9-D0D9-493C-9A05-2CC05CBDC667}" type="datetimeFigureOut">
              <a:rPr lang="en-GB" smtClean="0"/>
              <a:t>10/02/2020</a:t>
            </a:fld>
            <a:endParaRPr lang="en-GB"/>
          </a:p>
        </p:txBody>
      </p:sp>
      <p:sp>
        <p:nvSpPr>
          <p:cNvPr id="5" name="Footer Placeholder 4">
            <a:extLst>
              <a:ext uri="{FF2B5EF4-FFF2-40B4-BE49-F238E27FC236}">
                <a16:creationId xmlns:a16="http://schemas.microsoft.com/office/drawing/2014/main" id="{3F6CD787-D42A-4E0B-A2BE-626C18E457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E4D665-7949-4362-B1DA-E868A8595B85}"/>
              </a:ext>
            </a:extLst>
          </p:cNvPr>
          <p:cNvSpPr>
            <a:spLocks noGrp="1"/>
          </p:cNvSpPr>
          <p:nvPr>
            <p:ph type="sldNum" sz="quarter" idx="12"/>
          </p:nvPr>
        </p:nvSpPr>
        <p:spPr/>
        <p:txBody>
          <a:bodyPr/>
          <a:lstStyle/>
          <a:p>
            <a:fld id="{375758CE-2865-4D94-96D1-749DD0EEF7FB}" type="slidenum">
              <a:rPr lang="en-GB" smtClean="0"/>
              <a:t>‹#›</a:t>
            </a:fld>
            <a:endParaRPr lang="en-GB"/>
          </a:p>
        </p:txBody>
      </p:sp>
    </p:spTree>
    <p:extLst>
      <p:ext uri="{BB962C8B-B14F-4D97-AF65-F5344CB8AC3E}">
        <p14:creationId xmlns:p14="http://schemas.microsoft.com/office/powerpoint/2010/main" val="855546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DB2C5-7253-4258-ADD5-B16A791A69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809060-6572-484D-98C3-62887F4C1F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9D8951-AD67-4E57-BEA2-2C5BDCB2F0EA}"/>
              </a:ext>
            </a:extLst>
          </p:cNvPr>
          <p:cNvSpPr>
            <a:spLocks noGrp="1"/>
          </p:cNvSpPr>
          <p:nvPr>
            <p:ph type="dt" sz="half" idx="10"/>
          </p:nvPr>
        </p:nvSpPr>
        <p:spPr/>
        <p:txBody>
          <a:bodyPr/>
          <a:lstStyle/>
          <a:p>
            <a:fld id="{E3E67AD9-D0D9-493C-9A05-2CC05CBDC667}" type="datetimeFigureOut">
              <a:rPr lang="en-GB" smtClean="0"/>
              <a:t>10/02/2020</a:t>
            </a:fld>
            <a:endParaRPr lang="en-GB"/>
          </a:p>
        </p:txBody>
      </p:sp>
      <p:sp>
        <p:nvSpPr>
          <p:cNvPr id="5" name="Footer Placeholder 4">
            <a:extLst>
              <a:ext uri="{FF2B5EF4-FFF2-40B4-BE49-F238E27FC236}">
                <a16:creationId xmlns:a16="http://schemas.microsoft.com/office/drawing/2014/main" id="{449BEB6A-C449-431C-BEB5-D2A8BDC735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73A28A-5CAB-4F11-9DBB-BBD490E2E684}"/>
              </a:ext>
            </a:extLst>
          </p:cNvPr>
          <p:cNvSpPr>
            <a:spLocks noGrp="1"/>
          </p:cNvSpPr>
          <p:nvPr>
            <p:ph type="sldNum" sz="quarter" idx="12"/>
          </p:nvPr>
        </p:nvSpPr>
        <p:spPr/>
        <p:txBody>
          <a:bodyPr/>
          <a:lstStyle/>
          <a:p>
            <a:fld id="{375758CE-2865-4D94-96D1-749DD0EEF7FB}" type="slidenum">
              <a:rPr lang="en-GB" smtClean="0"/>
              <a:t>‹#›</a:t>
            </a:fld>
            <a:endParaRPr lang="en-GB"/>
          </a:p>
        </p:txBody>
      </p:sp>
    </p:spTree>
    <p:extLst>
      <p:ext uri="{BB962C8B-B14F-4D97-AF65-F5344CB8AC3E}">
        <p14:creationId xmlns:p14="http://schemas.microsoft.com/office/powerpoint/2010/main" val="4110614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F0C1-6534-4570-8C3C-943C5C6BE11C}"/>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FF8FBF-2C30-4BC7-9EE0-15E15134021C}"/>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71249D-8685-4679-A857-2B9A3A5CAD5D}"/>
              </a:ext>
            </a:extLst>
          </p:cNvPr>
          <p:cNvSpPr>
            <a:spLocks noGrp="1"/>
          </p:cNvSpPr>
          <p:nvPr>
            <p:ph type="dt" sz="half" idx="10"/>
          </p:nvPr>
        </p:nvSpPr>
        <p:spPr/>
        <p:txBody>
          <a:bodyPr/>
          <a:lstStyle/>
          <a:p>
            <a:fld id="{E3E67AD9-D0D9-493C-9A05-2CC05CBDC667}" type="datetimeFigureOut">
              <a:rPr lang="en-GB" smtClean="0"/>
              <a:t>10/02/2020</a:t>
            </a:fld>
            <a:endParaRPr lang="en-GB"/>
          </a:p>
        </p:txBody>
      </p:sp>
      <p:sp>
        <p:nvSpPr>
          <p:cNvPr id="5" name="Footer Placeholder 4">
            <a:extLst>
              <a:ext uri="{FF2B5EF4-FFF2-40B4-BE49-F238E27FC236}">
                <a16:creationId xmlns:a16="http://schemas.microsoft.com/office/drawing/2014/main" id="{96584F4C-644C-44D7-B992-117C52A39E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AC30F4-D84E-40A3-8694-4F100FEE8322}"/>
              </a:ext>
            </a:extLst>
          </p:cNvPr>
          <p:cNvSpPr>
            <a:spLocks noGrp="1"/>
          </p:cNvSpPr>
          <p:nvPr>
            <p:ph type="sldNum" sz="quarter" idx="12"/>
          </p:nvPr>
        </p:nvSpPr>
        <p:spPr/>
        <p:txBody>
          <a:bodyPr/>
          <a:lstStyle/>
          <a:p>
            <a:fld id="{375758CE-2865-4D94-96D1-749DD0EEF7FB}" type="slidenum">
              <a:rPr lang="en-GB" smtClean="0"/>
              <a:t>‹#›</a:t>
            </a:fld>
            <a:endParaRPr lang="en-GB"/>
          </a:p>
        </p:txBody>
      </p:sp>
    </p:spTree>
    <p:extLst>
      <p:ext uri="{BB962C8B-B14F-4D97-AF65-F5344CB8AC3E}">
        <p14:creationId xmlns:p14="http://schemas.microsoft.com/office/powerpoint/2010/main" val="230096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95B9C07E-8898-4F4F-9D0B-56A504065E0A}" type="datetimeFigureOut">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B284B-536E-4A4D-9937-A894CDA77E63}" type="slidenum">
              <a:t>‹#›</a:t>
            </a:fld>
            <a:endParaRPr lang="en-US"/>
          </a:p>
        </p:txBody>
      </p:sp>
    </p:spTree>
    <p:extLst>
      <p:ext uri="{BB962C8B-B14F-4D97-AF65-F5344CB8AC3E}">
        <p14:creationId xmlns:p14="http://schemas.microsoft.com/office/powerpoint/2010/main" val="1968523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CBC0-09CB-46EA-BD1D-0947711605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E8C1B0-29F2-4AFE-AAAC-15A4B3E6D6AB}"/>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4420E8-8708-4393-8D40-6A5289271C2A}"/>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3B1FEB-50B4-47DE-BB0D-F6FC6DC43B10}"/>
              </a:ext>
            </a:extLst>
          </p:cNvPr>
          <p:cNvSpPr>
            <a:spLocks noGrp="1"/>
          </p:cNvSpPr>
          <p:nvPr>
            <p:ph type="dt" sz="half" idx="10"/>
          </p:nvPr>
        </p:nvSpPr>
        <p:spPr/>
        <p:txBody>
          <a:bodyPr/>
          <a:lstStyle/>
          <a:p>
            <a:fld id="{E3E67AD9-D0D9-493C-9A05-2CC05CBDC667}" type="datetimeFigureOut">
              <a:rPr lang="en-GB" smtClean="0"/>
              <a:t>10/02/2020</a:t>
            </a:fld>
            <a:endParaRPr lang="en-GB"/>
          </a:p>
        </p:txBody>
      </p:sp>
      <p:sp>
        <p:nvSpPr>
          <p:cNvPr id="6" name="Footer Placeholder 5">
            <a:extLst>
              <a:ext uri="{FF2B5EF4-FFF2-40B4-BE49-F238E27FC236}">
                <a16:creationId xmlns:a16="http://schemas.microsoft.com/office/drawing/2014/main" id="{D850ACA2-69D5-4883-85E2-6A6C11E615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2DF9E7-2651-4992-8A38-6974BF0BBFF7}"/>
              </a:ext>
            </a:extLst>
          </p:cNvPr>
          <p:cNvSpPr>
            <a:spLocks noGrp="1"/>
          </p:cNvSpPr>
          <p:nvPr>
            <p:ph type="sldNum" sz="quarter" idx="12"/>
          </p:nvPr>
        </p:nvSpPr>
        <p:spPr/>
        <p:txBody>
          <a:bodyPr/>
          <a:lstStyle/>
          <a:p>
            <a:fld id="{375758CE-2865-4D94-96D1-749DD0EEF7FB}" type="slidenum">
              <a:rPr lang="en-GB" smtClean="0"/>
              <a:t>‹#›</a:t>
            </a:fld>
            <a:endParaRPr lang="en-GB"/>
          </a:p>
        </p:txBody>
      </p:sp>
    </p:spTree>
    <p:extLst>
      <p:ext uri="{BB962C8B-B14F-4D97-AF65-F5344CB8AC3E}">
        <p14:creationId xmlns:p14="http://schemas.microsoft.com/office/powerpoint/2010/main" val="113098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AAEE-DA10-4A1D-A992-57A28CC44307}"/>
              </a:ext>
            </a:extLst>
          </p:cNvPr>
          <p:cNvSpPr>
            <a:spLocks noGrp="1"/>
          </p:cNvSpPr>
          <p:nvPr>
            <p:ph type="title"/>
          </p:nvPr>
        </p:nvSpPr>
        <p:spPr>
          <a:xfrm>
            <a:off x="630238" y="274638"/>
            <a:ext cx="7886700" cy="99377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8B1623-A265-4D95-AE47-A6DEBD8A0603}"/>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7A1207-153E-4F80-AC2D-CEE17B25B328}"/>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B1B92E-FC6B-496E-9823-7A21C4F1D20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D67D22-79A2-46F0-8126-68EB6C15A6B7}"/>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4676F7-897E-4AD5-8B8A-ECB16A15A485}"/>
              </a:ext>
            </a:extLst>
          </p:cNvPr>
          <p:cNvSpPr>
            <a:spLocks noGrp="1"/>
          </p:cNvSpPr>
          <p:nvPr>
            <p:ph type="dt" sz="half" idx="10"/>
          </p:nvPr>
        </p:nvSpPr>
        <p:spPr/>
        <p:txBody>
          <a:bodyPr/>
          <a:lstStyle/>
          <a:p>
            <a:fld id="{E3E67AD9-D0D9-493C-9A05-2CC05CBDC667}" type="datetimeFigureOut">
              <a:rPr lang="en-GB" smtClean="0"/>
              <a:t>10/02/2020</a:t>
            </a:fld>
            <a:endParaRPr lang="en-GB"/>
          </a:p>
        </p:txBody>
      </p:sp>
      <p:sp>
        <p:nvSpPr>
          <p:cNvPr id="8" name="Footer Placeholder 7">
            <a:extLst>
              <a:ext uri="{FF2B5EF4-FFF2-40B4-BE49-F238E27FC236}">
                <a16:creationId xmlns:a16="http://schemas.microsoft.com/office/drawing/2014/main" id="{062CD268-B717-4C52-9FC6-89CA37A4BC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1BF7C4-A3B0-41C2-A17E-CAA96FC1E320}"/>
              </a:ext>
            </a:extLst>
          </p:cNvPr>
          <p:cNvSpPr>
            <a:spLocks noGrp="1"/>
          </p:cNvSpPr>
          <p:nvPr>
            <p:ph type="sldNum" sz="quarter" idx="12"/>
          </p:nvPr>
        </p:nvSpPr>
        <p:spPr/>
        <p:txBody>
          <a:bodyPr/>
          <a:lstStyle/>
          <a:p>
            <a:fld id="{375758CE-2865-4D94-96D1-749DD0EEF7FB}" type="slidenum">
              <a:rPr lang="en-GB" smtClean="0"/>
              <a:t>‹#›</a:t>
            </a:fld>
            <a:endParaRPr lang="en-GB"/>
          </a:p>
        </p:txBody>
      </p:sp>
    </p:spTree>
    <p:extLst>
      <p:ext uri="{BB962C8B-B14F-4D97-AF65-F5344CB8AC3E}">
        <p14:creationId xmlns:p14="http://schemas.microsoft.com/office/powerpoint/2010/main" val="853142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BA72-B0F9-41DD-9A98-7574E40637B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FDDF73-FEDB-415A-A6D8-23E7F7E179F3}"/>
              </a:ext>
            </a:extLst>
          </p:cNvPr>
          <p:cNvSpPr>
            <a:spLocks noGrp="1"/>
          </p:cNvSpPr>
          <p:nvPr>
            <p:ph type="dt" sz="half" idx="10"/>
          </p:nvPr>
        </p:nvSpPr>
        <p:spPr/>
        <p:txBody>
          <a:bodyPr/>
          <a:lstStyle/>
          <a:p>
            <a:fld id="{E3E67AD9-D0D9-493C-9A05-2CC05CBDC667}" type="datetimeFigureOut">
              <a:rPr lang="en-GB" smtClean="0"/>
              <a:t>10/02/2020</a:t>
            </a:fld>
            <a:endParaRPr lang="en-GB"/>
          </a:p>
        </p:txBody>
      </p:sp>
      <p:sp>
        <p:nvSpPr>
          <p:cNvPr id="4" name="Footer Placeholder 3">
            <a:extLst>
              <a:ext uri="{FF2B5EF4-FFF2-40B4-BE49-F238E27FC236}">
                <a16:creationId xmlns:a16="http://schemas.microsoft.com/office/drawing/2014/main" id="{2A9ADEB6-1ED7-40FC-A315-F15F24104F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1D17BC-83E6-469C-8809-C576C72A34E9}"/>
              </a:ext>
            </a:extLst>
          </p:cNvPr>
          <p:cNvSpPr>
            <a:spLocks noGrp="1"/>
          </p:cNvSpPr>
          <p:nvPr>
            <p:ph type="sldNum" sz="quarter" idx="12"/>
          </p:nvPr>
        </p:nvSpPr>
        <p:spPr/>
        <p:txBody>
          <a:bodyPr/>
          <a:lstStyle/>
          <a:p>
            <a:fld id="{375758CE-2865-4D94-96D1-749DD0EEF7FB}" type="slidenum">
              <a:rPr lang="en-GB" smtClean="0"/>
              <a:t>‹#›</a:t>
            </a:fld>
            <a:endParaRPr lang="en-GB"/>
          </a:p>
        </p:txBody>
      </p:sp>
    </p:spTree>
    <p:extLst>
      <p:ext uri="{BB962C8B-B14F-4D97-AF65-F5344CB8AC3E}">
        <p14:creationId xmlns:p14="http://schemas.microsoft.com/office/powerpoint/2010/main" val="1591151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2D9C1-680D-4CE8-A26E-0D28C831D93E}"/>
              </a:ext>
            </a:extLst>
          </p:cNvPr>
          <p:cNvSpPr>
            <a:spLocks noGrp="1"/>
          </p:cNvSpPr>
          <p:nvPr>
            <p:ph type="dt" sz="half" idx="10"/>
          </p:nvPr>
        </p:nvSpPr>
        <p:spPr/>
        <p:txBody>
          <a:bodyPr/>
          <a:lstStyle/>
          <a:p>
            <a:fld id="{E3E67AD9-D0D9-493C-9A05-2CC05CBDC667}" type="datetimeFigureOut">
              <a:rPr lang="en-GB" smtClean="0"/>
              <a:t>10/02/2020</a:t>
            </a:fld>
            <a:endParaRPr lang="en-GB"/>
          </a:p>
        </p:txBody>
      </p:sp>
      <p:sp>
        <p:nvSpPr>
          <p:cNvPr id="3" name="Footer Placeholder 2">
            <a:extLst>
              <a:ext uri="{FF2B5EF4-FFF2-40B4-BE49-F238E27FC236}">
                <a16:creationId xmlns:a16="http://schemas.microsoft.com/office/drawing/2014/main" id="{1C302B95-2CB7-4E28-931D-D5CDD0129C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3C4339-A9DC-42F4-9B5B-874451B0862D}"/>
              </a:ext>
            </a:extLst>
          </p:cNvPr>
          <p:cNvSpPr>
            <a:spLocks noGrp="1"/>
          </p:cNvSpPr>
          <p:nvPr>
            <p:ph type="sldNum" sz="quarter" idx="12"/>
          </p:nvPr>
        </p:nvSpPr>
        <p:spPr/>
        <p:txBody>
          <a:bodyPr/>
          <a:lstStyle/>
          <a:p>
            <a:fld id="{375758CE-2865-4D94-96D1-749DD0EEF7FB}" type="slidenum">
              <a:rPr lang="en-GB" smtClean="0"/>
              <a:t>‹#›</a:t>
            </a:fld>
            <a:endParaRPr lang="en-GB"/>
          </a:p>
        </p:txBody>
      </p:sp>
    </p:spTree>
    <p:extLst>
      <p:ext uri="{BB962C8B-B14F-4D97-AF65-F5344CB8AC3E}">
        <p14:creationId xmlns:p14="http://schemas.microsoft.com/office/powerpoint/2010/main" val="3470530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FFA9A-8496-44E4-9101-600EA86BEAB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D9118D-2372-47BF-9555-6A1A0152C1BA}"/>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BA4677-38EF-437D-94B4-2AA8C7BDFE6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9E3B73-F5DA-49FF-BBDD-026396AFE313}"/>
              </a:ext>
            </a:extLst>
          </p:cNvPr>
          <p:cNvSpPr>
            <a:spLocks noGrp="1"/>
          </p:cNvSpPr>
          <p:nvPr>
            <p:ph type="dt" sz="half" idx="10"/>
          </p:nvPr>
        </p:nvSpPr>
        <p:spPr/>
        <p:txBody>
          <a:bodyPr/>
          <a:lstStyle/>
          <a:p>
            <a:fld id="{E3E67AD9-D0D9-493C-9A05-2CC05CBDC667}" type="datetimeFigureOut">
              <a:rPr lang="en-GB" smtClean="0"/>
              <a:t>10/02/2020</a:t>
            </a:fld>
            <a:endParaRPr lang="en-GB"/>
          </a:p>
        </p:txBody>
      </p:sp>
      <p:sp>
        <p:nvSpPr>
          <p:cNvPr id="6" name="Footer Placeholder 5">
            <a:extLst>
              <a:ext uri="{FF2B5EF4-FFF2-40B4-BE49-F238E27FC236}">
                <a16:creationId xmlns:a16="http://schemas.microsoft.com/office/drawing/2014/main" id="{724E01FE-1264-4E6B-AE51-BACCB129F0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C5A997-90E1-4E13-9C2E-A818D03A4360}"/>
              </a:ext>
            </a:extLst>
          </p:cNvPr>
          <p:cNvSpPr>
            <a:spLocks noGrp="1"/>
          </p:cNvSpPr>
          <p:nvPr>
            <p:ph type="sldNum" sz="quarter" idx="12"/>
          </p:nvPr>
        </p:nvSpPr>
        <p:spPr/>
        <p:txBody>
          <a:bodyPr/>
          <a:lstStyle/>
          <a:p>
            <a:fld id="{375758CE-2865-4D94-96D1-749DD0EEF7FB}" type="slidenum">
              <a:rPr lang="en-GB" smtClean="0"/>
              <a:t>‹#›</a:t>
            </a:fld>
            <a:endParaRPr lang="en-GB"/>
          </a:p>
        </p:txBody>
      </p:sp>
    </p:spTree>
    <p:extLst>
      <p:ext uri="{BB962C8B-B14F-4D97-AF65-F5344CB8AC3E}">
        <p14:creationId xmlns:p14="http://schemas.microsoft.com/office/powerpoint/2010/main" val="533596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A5358-9FB9-40F2-9766-8A3B448EE6BD}"/>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2E533E-26EE-4369-AE3A-4DD6D0C2C596}"/>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5CAD05-84A3-4A30-ABE2-A2A2CBEC159E}"/>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2AAA3F-64F5-412A-BA29-08551771CBCB}"/>
              </a:ext>
            </a:extLst>
          </p:cNvPr>
          <p:cNvSpPr>
            <a:spLocks noGrp="1"/>
          </p:cNvSpPr>
          <p:nvPr>
            <p:ph type="dt" sz="half" idx="10"/>
          </p:nvPr>
        </p:nvSpPr>
        <p:spPr/>
        <p:txBody>
          <a:bodyPr/>
          <a:lstStyle/>
          <a:p>
            <a:fld id="{E3E67AD9-D0D9-493C-9A05-2CC05CBDC667}" type="datetimeFigureOut">
              <a:rPr lang="en-GB" smtClean="0"/>
              <a:t>10/02/2020</a:t>
            </a:fld>
            <a:endParaRPr lang="en-GB"/>
          </a:p>
        </p:txBody>
      </p:sp>
      <p:sp>
        <p:nvSpPr>
          <p:cNvPr id="6" name="Footer Placeholder 5">
            <a:extLst>
              <a:ext uri="{FF2B5EF4-FFF2-40B4-BE49-F238E27FC236}">
                <a16:creationId xmlns:a16="http://schemas.microsoft.com/office/drawing/2014/main" id="{7A994CA4-A920-4EA1-BB3B-E7571DDAD1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963908-F138-40C2-A171-D633CFED58AE}"/>
              </a:ext>
            </a:extLst>
          </p:cNvPr>
          <p:cNvSpPr>
            <a:spLocks noGrp="1"/>
          </p:cNvSpPr>
          <p:nvPr>
            <p:ph type="sldNum" sz="quarter" idx="12"/>
          </p:nvPr>
        </p:nvSpPr>
        <p:spPr/>
        <p:txBody>
          <a:bodyPr/>
          <a:lstStyle/>
          <a:p>
            <a:fld id="{375758CE-2865-4D94-96D1-749DD0EEF7FB}" type="slidenum">
              <a:rPr lang="en-GB" smtClean="0"/>
              <a:t>‹#›</a:t>
            </a:fld>
            <a:endParaRPr lang="en-GB"/>
          </a:p>
        </p:txBody>
      </p:sp>
    </p:spTree>
    <p:extLst>
      <p:ext uri="{BB962C8B-B14F-4D97-AF65-F5344CB8AC3E}">
        <p14:creationId xmlns:p14="http://schemas.microsoft.com/office/powerpoint/2010/main" val="3862808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C8C0-1E73-46E7-BFBF-AFD124C87B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1CD3F6-334F-4E49-90BB-740E9B01D3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5AF7CB-5F5B-4C2D-A4A9-91135CFD7241}"/>
              </a:ext>
            </a:extLst>
          </p:cNvPr>
          <p:cNvSpPr>
            <a:spLocks noGrp="1"/>
          </p:cNvSpPr>
          <p:nvPr>
            <p:ph type="dt" sz="half" idx="10"/>
          </p:nvPr>
        </p:nvSpPr>
        <p:spPr/>
        <p:txBody>
          <a:bodyPr/>
          <a:lstStyle/>
          <a:p>
            <a:fld id="{E3E67AD9-D0D9-493C-9A05-2CC05CBDC667}" type="datetimeFigureOut">
              <a:rPr lang="en-GB" smtClean="0"/>
              <a:t>10/02/2020</a:t>
            </a:fld>
            <a:endParaRPr lang="en-GB"/>
          </a:p>
        </p:txBody>
      </p:sp>
      <p:sp>
        <p:nvSpPr>
          <p:cNvPr id="5" name="Footer Placeholder 4">
            <a:extLst>
              <a:ext uri="{FF2B5EF4-FFF2-40B4-BE49-F238E27FC236}">
                <a16:creationId xmlns:a16="http://schemas.microsoft.com/office/drawing/2014/main" id="{EDE51685-E367-4BCF-B25F-225830C8AE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7EA532-8B2B-4943-AD8B-5A2C908B9227}"/>
              </a:ext>
            </a:extLst>
          </p:cNvPr>
          <p:cNvSpPr>
            <a:spLocks noGrp="1"/>
          </p:cNvSpPr>
          <p:nvPr>
            <p:ph type="sldNum" sz="quarter" idx="12"/>
          </p:nvPr>
        </p:nvSpPr>
        <p:spPr/>
        <p:txBody>
          <a:bodyPr/>
          <a:lstStyle/>
          <a:p>
            <a:fld id="{375758CE-2865-4D94-96D1-749DD0EEF7FB}" type="slidenum">
              <a:rPr lang="en-GB" smtClean="0"/>
              <a:t>‹#›</a:t>
            </a:fld>
            <a:endParaRPr lang="en-GB"/>
          </a:p>
        </p:txBody>
      </p:sp>
    </p:spTree>
    <p:extLst>
      <p:ext uri="{BB962C8B-B14F-4D97-AF65-F5344CB8AC3E}">
        <p14:creationId xmlns:p14="http://schemas.microsoft.com/office/powerpoint/2010/main" val="86186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03A597-C38C-4998-BBE0-90ADED339FF8}"/>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6E7ABD-40A0-4A76-B302-277D63023C7D}"/>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FFD496-39D2-45A2-8AC4-D5726069821A}"/>
              </a:ext>
            </a:extLst>
          </p:cNvPr>
          <p:cNvSpPr>
            <a:spLocks noGrp="1"/>
          </p:cNvSpPr>
          <p:nvPr>
            <p:ph type="dt" sz="half" idx="10"/>
          </p:nvPr>
        </p:nvSpPr>
        <p:spPr/>
        <p:txBody>
          <a:bodyPr/>
          <a:lstStyle/>
          <a:p>
            <a:fld id="{E3E67AD9-D0D9-493C-9A05-2CC05CBDC667}" type="datetimeFigureOut">
              <a:rPr lang="en-GB" smtClean="0"/>
              <a:t>10/02/2020</a:t>
            </a:fld>
            <a:endParaRPr lang="en-GB"/>
          </a:p>
        </p:txBody>
      </p:sp>
      <p:sp>
        <p:nvSpPr>
          <p:cNvPr id="5" name="Footer Placeholder 4">
            <a:extLst>
              <a:ext uri="{FF2B5EF4-FFF2-40B4-BE49-F238E27FC236}">
                <a16:creationId xmlns:a16="http://schemas.microsoft.com/office/drawing/2014/main" id="{21E609C5-11ED-49D0-AADD-4072C68C06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67C51C-8762-41B3-A80A-D477A48C5609}"/>
              </a:ext>
            </a:extLst>
          </p:cNvPr>
          <p:cNvSpPr>
            <a:spLocks noGrp="1"/>
          </p:cNvSpPr>
          <p:nvPr>
            <p:ph type="sldNum" sz="quarter" idx="12"/>
          </p:nvPr>
        </p:nvSpPr>
        <p:spPr/>
        <p:txBody>
          <a:bodyPr/>
          <a:lstStyle/>
          <a:p>
            <a:fld id="{375758CE-2865-4D94-96D1-749DD0EEF7FB}" type="slidenum">
              <a:rPr lang="en-GB" smtClean="0"/>
              <a:t>‹#›</a:t>
            </a:fld>
            <a:endParaRPr lang="en-GB"/>
          </a:p>
        </p:txBody>
      </p:sp>
    </p:spTree>
    <p:extLst>
      <p:ext uri="{BB962C8B-B14F-4D97-AF65-F5344CB8AC3E}">
        <p14:creationId xmlns:p14="http://schemas.microsoft.com/office/powerpoint/2010/main" val="3665638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95B9C07E-8898-4F4F-9D0B-56A504065E0A}" type="datetimeFigureOut">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B284B-536E-4A4D-9937-A894CDA77E63}" type="slidenum">
              <a:t>‹#›</a:t>
            </a:fld>
            <a:endParaRPr lang="en-US"/>
          </a:p>
        </p:txBody>
      </p:sp>
    </p:spTree>
    <p:extLst>
      <p:ext uri="{BB962C8B-B14F-4D97-AF65-F5344CB8AC3E}">
        <p14:creationId xmlns:p14="http://schemas.microsoft.com/office/powerpoint/2010/main" val="855259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95B9C07E-8898-4F4F-9D0B-56A504065E0A}" type="datetimeFigureOut">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B284B-536E-4A4D-9937-A894CDA77E63}" type="slidenum">
              <a:t>‹#›</a:t>
            </a:fld>
            <a:endParaRPr lang="en-US"/>
          </a:p>
        </p:txBody>
      </p:sp>
    </p:spTree>
    <p:extLst>
      <p:ext uri="{BB962C8B-B14F-4D97-AF65-F5344CB8AC3E}">
        <p14:creationId xmlns:p14="http://schemas.microsoft.com/office/powerpoint/2010/main" val="162474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95B9C07E-8898-4F4F-9D0B-56A504065E0A}" type="datetimeFigureOut">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AB284B-536E-4A4D-9937-A894CDA77E63}" type="slidenum">
              <a:t>‹#›</a:t>
            </a:fld>
            <a:endParaRPr lang="en-US"/>
          </a:p>
        </p:txBody>
      </p:sp>
    </p:spTree>
    <p:extLst>
      <p:ext uri="{BB962C8B-B14F-4D97-AF65-F5344CB8AC3E}">
        <p14:creationId xmlns:p14="http://schemas.microsoft.com/office/powerpoint/2010/main" val="333854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95B9C07E-8898-4F4F-9D0B-56A504065E0A}" type="datetimeFigureOut">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AB284B-536E-4A4D-9937-A894CDA77E63}" type="slidenum">
              <a:t>‹#›</a:t>
            </a:fld>
            <a:endParaRPr lang="en-US"/>
          </a:p>
        </p:txBody>
      </p:sp>
    </p:spTree>
    <p:extLst>
      <p:ext uri="{BB962C8B-B14F-4D97-AF65-F5344CB8AC3E}">
        <p14:creationId xmlns:p14="http://schemas.microsoft.com/office/powerpoint/2010/main" val="284675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9C07E-8898-4F4F-9D0B-56A504065E0A}" type="datetimeFigureOut">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AB284B-536E-4A4D-9937-A894CDA77E63}" type="slidenum">
              <a:t>‹#›</a:t>
            </a:fld>
            <a:endParaRPr lang="en-US"/>
          </a:p>
        </p:txBody>
      </p:sp>
    </p:spTree>
    <p:extLst>
      <p:ext uri="{BB962C8B-B14F-4D97-AF65-F5344CB8AC3E}">
        <p14:creationId xmlns:p14="http://schemas.microsoft.com/office/powerpoint/2010/main" val="308919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95B9C07E-8898-4F4F-9D0B-56A504065E0A}" type="datetimeFigureOut">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B284B-536E-4A4D-9937-A894CDA77E63}" type="slidenum">
              <a:t>‹#›</a:t>
            </a:fld>
            <a:endParaRPr lang="en-US"/>
          </a:p>
        </p:txBody>
      </p:sp>
    </p:spTree>
    <p:extLst>
      <p:ext uri="{BB962C8B-B14F-4D97-AF65-F5344CB8AC3E}">
        <p14:creationId xmlns:p14="http://schemas.microsoft.com/office/powerpoint/2010/main" val="4166344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95B9C07E-8898-4F4F-9D0B-56A504065E0A}" type="datetimeFigureOut">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B284B-536E-4A4D-9937-A894CDA77E63}" type="slidenum">
              <a:t>‹#›</a:t>
            </a:fld>
            <a:endParaRPr lang="en-US"/>
          </a:p>
        </p:txBody>
      </p:sp>
    </p:spTree>
    <p:extLst>
      <p:ext uri="{BB962C8B-B14F-4D97-AF65-F5344CB8AC3E}">
        <p14:creationId xmlns:p14="http://schemas.microsoft.com/office/powerpoint/2010/main" val="229132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B9C07E-8898-4F4F-9D0B-56A504065E0A}" type="datetimeFigureOut">
              <a:t>2/10/2020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AB284B-536E-4A4D-9937-A894CDA77E63}" type="slidenum">
              <a:t>‹#›</a:t>
            </a:fld>
            <a:endParaRPr lang="en-US"/>
          </a:p>
        </p:txBody>
      </p:sp>
    </p:spTree>
    <p:extLst>
      <p:ext uri="{BB962C8B-B14F-4D97-AF65-F5344CB8AC3E}">
        <p14:creationId xmlns:p14="http://schemas.microsoft.com/office/powerpoint/2010/main" val="37084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453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63" r:id="rId4"/>
    <p:sldLayoutId id="214748367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450D2-450D-4BDB-BCE3-086A84AEA6F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C4DBD7-4E00-4BB8-8B6F-B794CE19295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C43FB7-BDEE-4EB4-9619-09691F9E1D38}"/>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3E67AD9-D0D9-493C-9A05-2CC05CBDC667}" type="datetimeFigureOut">
              <a:rPr lang="en-GB" smtClean="0"/>
              <a:t>10/02/2020</a:t>
            </a:fld>
            <a:endParaRPr lang="en-GB"/>
          </a:p>
        </p:txBody>
      </p:sp>
      <p:sp>
        <p:nvSpPr>
          <p:cNvPr id="5" name="Footer Placeholder 4">
            <a:extLst>
              <a:ext uri="{FF2B5EF4-FFF2-40B4-BE49-F238E27FC236}">
                <a16:creationId xmlns:a16="http://schemas.microsoft.com/office/drawing/2014/main" id="{B372A9BF-BFB2-44F4-982F-4E035FDB017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C3B2DF-66FA-4BB3-B396-67CA43AC2963}"/>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75758CE-2865-4D94-96D1-749DD0EEF7FB}" type="slidenum">
              <a:rPr lang="en-GB" smtClean="0"/>
              <a:t>‹#›</a:t>
            </a:fld>
            <a:endParaRPr lang="en-GB"/>
          </a:p>
        </p:txBody>
      </p:sp>
    </p:spTree>
    <p:extLst>
      <p:ext uri="{BB962C8B-B14F-4D97-AF65-F5344CB8AC3E}">
        <p14:creationId xmlns:p14="http://schemas.microsoft.com/office/powerpoint/2010/main" val="414814198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g"/><Relationship Id="rId7" Type="http://schemas.openxmlformats.org/officeDocument/2006/relationships/diagramQuickStyle" Target="../diagrams/quickStyle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jpg"/><Relationship Id="rId9" Type="http://schemas.microsoft.com/office/2007/relationships/diagramDrawing" Target="../diagrams/drawing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CTA PowerPoint Master foote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pic>
        <p:nvPicPr>
          <p:cNvPr id="6" name="Picture 5" descr="ACTA Logo Horizontal PREFERR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0786"/>
            <a:ext cx="2242410" cy="1127436"/>
          </a:xfrm>
          <a:prstGeom prst="rect">
            <a:avLst/>
          </a:prstGeom>
        </p:spPr>
      </p:pic>
      <p:sp>
        <p:nvSpPr>
          <p:cNvPr id="7" name="TextBox 6"/>
          <p:cNvSpPr txBox="1"/>
          <p:nvPr/>
        </p:nvSpPr>
        <p:spPr>
          <a:xfrm>
            <a:off x="7317059" y="4792720"/>
            <a:ext cx="1749197" cy="230832"/>
          </a:xfrm>
          <a:prstGeom prst="rect">
            <a:avLst/>
          </a:prstGeom>
          <a:noFill/>
        </p:spPr>
        <p:txBody>
          <a:bodyPr wrap="none" rtlCol="0">
            <a:spAutoFit/>
          </a:bodyPr>
          <a:lstStyle/>
          <a:p>
            <a:pPr algn="r"/>
            <a:r>
              <a:rPr lang="en-US" sz="900" b="1">
                <a:solidFill>
                  <a:schemeClr val="bg1"/>
                </a:solidFill>
              </a:rPr>
              <a:t>www.clinicaltrialsalliance.org.au</a:t>
            </a:r>
          </a:p>
        </p:txBody>
      </p:sp>
      <p:sp>
        <p:nvSpPr>
          <p:cNvPr id="8" name="TextBox 7"/>
          <p:cNvSpPr txBox="1"/>
          <p:nvPr/>
        </p:nvSpPr>
        <p:spPr>
          <a:xfrm>
            <a:off x="345646" y="1927187"/>
            <a:ext cx="8290353" cy="2431435"/>
          </a:xfrm>
          <a:prstGeom prst="rect">
            <a:avLst/>
          </a:prstGeom>
          <a:noFill/>
        </p:spPr>
        <p:txBody>
          <a:bodyPr wrap="square" rtlCol="0">
            <a:spAutoFit/>
          </a:bodyPr>
          <a:lstStyle/>
          <a:p>
            <a:r>
              <a:rPr lang="en-US" sz="3600" b="1" dirty="0">
                <a:solidFill>
                  <a:schemeClr val="bg1">
                    <a:lumMod val="95000"/>
                  </a:schemeClr>
                </a:solidFill>
                <a:latin typeface="Open Sans"/>
                <a:cs typeface="Open Sans"/>
              </a:rPr>
              <a:t>’Implementability’:</a:t>
            </a:r>
          </a:p>
          <a:p>
            <a:r>
              <a:rPr lang="en-US" sz="2800" b="1" dirty="0">
                <a:solidFill>
                  <a:schemeClr val="bg1">
                    <a:lumMod val="95000"/>
                  </a:schemeClr>
                </a:solidFill>
                <a:latin typeface="Open Sans"/>
                <a:cs typeface="Open Sans"/>
              </a:rPr>
              <a:t>How to plan, design, conduct and report clinical trials optimised for value to end-users</a:t>
            </a:r>
          </a:p>
          <a:p>
            <a:endParaRPr lang="en-US" sz="2400" dirty="0">
              <a:solidFill>
                <a:srgbClr val="FFFFFF"/>
              </a:solidFill>
              <a:cs typeface="Open Sans"/>
            </a:endParaRPr>
          </a:p>
          <a:p>
            <a:r>
              <a:rPr lang="en-US" dirty="0">
                <a:solidFill>
                  <a:srgbClr val="FFFFFF"/>
                </a:solidFill>
                <a:cs typeface="Open Sans"/>
              </a:rPr>
              <a:t>Steve Webb: Board Sponsor, ACTA Impact and Implementation Reference Group</a:t>
            </a:r>
          </a:p>
          <a:p>
            <a:r>
              <a:rPr lang="en-US" dirty="0">
                <a:solidFill>
                  <a:srgbClr val="FFFFFF"/>
                </a:solidFill>
                <a:cs typeface="Open Sans"/>
              </a:rPr>
              <a:t>Super Webinar, Feb 11, 2020</a:t>
            </a:r>
          </a:p>
        </p:txBody>
      </p:sp>
      <p:sp>
        <p:nvSpPr>
          <p:cNvPr id="9" name="TextBox 8"/>
          <p:cNvSpPr txBox="1"/>
          <p:nvPr/>
        </p:nvSpPr>
        <p:spPr>
          <a:xfrm>
            <a:off x="174264" y="4769734"/>
            <a:ext cx="6859780" cy="369332"/>
          </a:xfrm>
          <a:prstGeom prst="rect">
            <a:avLst/>
          </a:prstGeom>
          <a:noFill/>
        </p:spPr>
        <p:txBody>
          <a:bodyPr wrap="square" rtlCol="0">
            <a:spAutoFit/>
          </a:bodyPr>
          <a:lstStyle/>
          <a:p>
            <a:r>
              <a:rPr lang="en-US" sz="900">
                <a:solidFill>
                  <a:schemeClr val="bg1"/>
                </a:solidFill>
                <a:cs typeface="Open Sans"/>
              </a:rPr>
              <a:t>ACTA gratefully acknowledges operational funding from the Australian Government’s Medical Research Future Fund</a:t>
            </a:r>
          </a:p>
          <a:p>
            <a:endParaRPr lang="en-US" sz="900">
              <a:solidFill>
                <a:schemeClr val="bg1"/>
              </a:solidFill>
              <a:cs typeface="Open Sans"/>
            </a:endParaRPr>
          </a:p>
        </p:txBody>
      </p:sp>
    </p:spTree>
    <p:extLst>
      <p:ext uri="{BB962C8B-B14F-4D97-AF65-F5344CB8AC3E}">
        <p14:creationId xmlns:p14="http://schemas.microsoft.com/office/powerpoint/2010/main" val="1043240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13647-doctor.jpg"/>
          <p:cNvPicPr>
            <a:picLocks noChangeAspect="1"/>
          </p:cNvPicPr>
          <p:nvPr/>
        </p:nvPicPr>
        <p:blipFill rotWithShape="1">
          <a:blip r:embed="rId3" cstate="print">
            <a:extLst>
              <a:ext uri="{28A0092B-C50C-407E-A947-70E740481C1C}">
                <a14:useLocalDpi xmlns:a14="http://schemas.microsoft.com/office/drawing/2010/main"/>
              </a:ext>
            </a:extLst>
          </a:blip>
          <a:srcRect t="-1576"/>
          <a:stretch/>
        </p:blipFill>
        <p:spPr>
          <a:xfrm>
            <a:off x="1143000" y="-81059"/>
            <a:ext cx="2494754" cy="5359030"/>
          </a:xfrm>
          <a:prstGeom prst="rect">
            <a:avLst/>
          </a:prstGeom>
          <a:noFill/>
          <a:ln>
            <a:noFill/>
          </a:ln>
          <a:effectLst/>
        </p:spPr>
      </p:pic>
      <p:sp>
        <p:nvSpPr>
          <p:cNvPr id="2" name="Title 1"/>
          <p:cNvSpPr>
            <a:spLocks noGrp="1"/>
          </p:cNvSpPr>
          <p:nvPr>
            <p:ph type="title"/>
          </p:nvPr>
        </p:nvSpPr>
        <p:spPr>
          <a:xfrm>
            <a:off x="3073032" y="1344410"/>
            <a:ext cx="4488659" cy="2508091"/>
          </a:xfrm>
        </p:spPr>
        <p:txBody>
          <a:bodyPr>
            <a:normAutofit/>
          </a:bodyPr>
          <a:lstStyle/>
          <a:p>
            <a:r>
              <a:rPr lang="en-US" sz="3000" dirty="0">
                <a:solidFill>
                  <a:schemeClr val="tx1">
                    <a:lumMod val="65000"/>
                    <a:lumOff val="35000"/>
                  </a:schemeClr>
                </a:solidFill>
              </a:rPr>
              <a:t>                              </a:t>
            </a:r>
            <a:r>
              <a:rPr lang="en-US" sz="3000" dirty="0">
                <a:solidFill>
                  <a:schemeClr val="tx1">
                    <a:lumMod val="65000"/>
                    <a:lumOff val="35000"/>
                  </a:schemeClr>
                </a:solidFill>
                <a:latin typeface="Silom"/>
                <a:cs typeface="Silom"/>
              </a:rPr>
              <a:t>EVIDENCE</a:t>
            </a:r>
            <a:r>
              <a:rPr lang="en-US" sz="3000" dirty="0">
                <a:solidFill>
                  <a:schemeClr val="tx1">
                    <a:lumMod val="65000"/>
                    <a:lumOff val="35000"/>
                  </a:schemeClr>
                </a:solidFill>
              </a:rPr>
              <a:t> is information to guide decision making</a:t>
            </a:r>
            <a:endParaRPr lang="en-US" dirty="0">
              <a:solidFill>
                <a:schemeClr val="tx1">
                  <a:lumMod val="65000"/>
                  <a:lumOff val="35000"/>
                </a:schemeClr>
              </a:solidFill>
            </a:endParaRPr>
          </a:p>
        </p:txBody>
      </p:sp>
    </p:spTree>
    <p:extLst>
      <p:ext uri="{BB962C8B-B14F-4D97-AF65-F5344CB8AC3E}">
        <p14:creationId xmlns:p14="http://schemas.microsoft.com/office/powerpoint/2010/main" val="3768237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13647-doctor.jpg"/>
          <p:cNvPicPr>
            <a:picLocks noChangeAspect="1"/>
          </p:cNvPicPr>
          <p:nvPr/>
        </p:nvPicPr>
        <p:blipFill rotWithShape="1">
          <a:blip r:embed="rId3" cstate="print">
            <a:extLst>
              <a:ext uri="{28A0092B-C50C-407E-A947-70E740481C1C}">
                <a14:useLocalDpi xmlns:a14="http://schemas.microsoft.com/office/drawing/2010/main"/>
              </a:ext>
            </a:extLst>
          </a:blip>
          <a:srcRect t="-1576"/>
          <a:stretch/>
        </p:blipFill>
        <p:spPr>
          <a:xfrm>
            <a:off x="1143000" y="-81059"/>
            <a:ext cx="2494754" cy="5359030"/>
          </a:xfrm>
          <a:prstGeom prst="rect">
            <a:avLst/>
          </a:prstGeom>
          <a:noFill/>
          <a:ln>
            <a:noFill/>
          </a:ln>
          <a:effectLst/>
        </p:spPr>
      </p:pic>
      <p:sp>
        <p:nvSpPr>
          <p:cNvPr id="2" name="Title 1"/>
          <p:cNvSpPr>
            <a:spLocks noGrp="1"/>
          </p:cNvSpPr>
          <p:nvPr>
            <p:ph type="title"/>
          </p:nvPr>
        </p:nvSpPr>
        <p:spPr>
          <a:xfrm>
            <a:off x="3080983" y="1149891"/>
            <a:ext cx="4488659" cy="2508091"/>
          </a:xfrm>
        </p:spPr>
        <p:txBody>
          <a:bodyPr>
            <a:normAutofit/>
          </a:bodyPr>
          <a:lstStyle/>
          <a:p>
            <a:r>
              <a:rPr lang="en-US" sz="3000" dirty="0">
                <a:solidFill>
                  <a:schemeClr val="tx1">
                    <a:lumMod val="65000"/>
                    <a:lumOff val="35000"/>
                  </a:schemeClr>
                </a:solidFill>
              </a:rPr>
              <a:t>The ultimate purpose of clinical trials is to generate </a:t>
            </a:r>
            <a:r>
              <a:rPr lang="en-US" sz="3000" dirty="0">
                <a:solidFill>
                  <a:schemeClr val="tx1">
                    <a:lumMod val="65000"/>
                    <a:lumOff val="35000"/>
                  </a:schemeClr>
                </a:solidFill>
                <a:latin typeface="Silom"/>
                <a:cs typeface="Silom"/>
              </a:rPr>
              <a:t>EVIDENCE</a:t>
            </a:r>
            <a:r>
              <a:rPr lang="en-US" sz="3000" dirty="0">
                <a:solidFill>
                  <a:schemeClr val="tx1">
                    <a:lumMod val="65000"/>
                    <a:lumOff val="35000"/>
                  </a:schemeClr>
                </a:solidFill>
              </a:rPr>
              <a:t> to inform and change clinical practice</a:t>
            </a:r>
            <a:endParaRPr lang="en-US" dirty="0">
              <a:solidFill>
                <a:schemeClr val="tx1">
                  <a:lumMod val="65000"/>
                  <a:lumOff val="35000"/>
                </a:schemeClr>
              </a:solidFill>
            </a:endParaRPr>
          </a:p>
        </p:txBody>
      </p:sp>
    </p:spTree>
    <p:extLst>
      <p:ext uri="{BB962C8B-B14F-4D97-AF65-F5344CB8AC3E}">
        <p14:creationId xmlns:p14="http://schemas.microsoft.com/office/powerpoint/2010/main" val="1409947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Clinical Trial Phases</a:t>
            </a:r>
          </a:p>
        </p:txBody>
      </p:sp>
      <p:sp>
        <p:nvSpPr>
          <p:cNvPr id="4" name="TextBox 3">
            <a:extLst>
              <a:ext uri="{FF2B5EF4-FFF2-40B4-BE49-F238E27FC236}">
                <a16:creationId xmlns:a16="http://schemas.microsoft.com/office/drawing/2014/main" id="{64B0111D-EB7B-498D-85A9-E89718E52BC6}"/>
              </a:ext>
            </a:extLst>
          </p:cNvPr>
          <p:cNvSpPr txBox="1"/>
          <p:nvPr/>
        </p:nvSpPr>
        <p:spPr>
          <a:xfrm>
            <a:off x="250116" y="961926"/>
            <a:ext cx="8727346" cy="3352731"/>
          </a:xfrm>
          <a:prstGeom prst="rect">
            <a:avLst/>
          </a:prstGeom>
          <a:noFill/>
        </p:spPr>
        <p:txBody>
          <a:bodyPr wrap="square" rtlCol="0" anchor="t">
            <a:normAutofit/>
          </a:bodyPr>
          <a:lstStyle/>
          <a:p>
            <a:r>
              <a:rPr lang="en-AU" sz="2000" b="1" dirty="0"/>
              <a:t>Early phase clinical trial</a:t>
            </a:r>
            <a:r>
              <a:rPr lang="en-AU" sz="2000" dirty="0"/>
              <a:t>: A clinical trial that aims to learn about the potential value of a candidate intervention, to determine whether further trials are warranted.</a:t>
            </a:r>
          </a:p>
          <a:p>
            <a:endParaRPr lang="en-AU" sz="2000" dirty="0"/>
          </a:p>
          <a:p>
            <a:r>
              <a:rPr lang="en-AU" sz="2000" dirty="0"/>
              <a:t>Early phase trials are typically not designed to provide definitive evidence of the value of the intervention. Such trials typically evaluate surrogate clinical or biological outcomes, and are often underpowered to detect differences in clinically meaningful outcomes or endpoints.</a:t>
            </a:r>
          </a:p>
          <a:p>
            <a:endParaRPr lang="en-AU" sz="2000" dirty="0"/>
          </a:p>
          <a:p>
            <a:r>
              <a:rPr lang="en-AU" sz="2000" dirty="0"/>
              <a:t>Implementation into practice and policy is generally not appropriate for early phase clinical trials.</a:t>
            </a:r>
          </a:p>
        </p:txBody>
      </p:sp>
    </p:spTree>
    <p:extLst>
      <p:ext uri="{BB962C8B-B14F-4D97-AF65-F5344CB8AC3E}">
        <p14:creationId xmlns:p14="http://schemas.microsoft.com/office/powerpoint/2010/main" val="97278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Clinical Trial Phases</a:t>
            </a:r>
          </a:p>
        </p:txBody>
      </p:sp>
      <p:sp>
        <p:nvSpPr>
          <p:cNvPr id="5" name="TextBox 4">
            <a:extLst>
              <a:ext uri="{FF2B5EF4-FFF2-40B4-BE49-F238E27FC236}">
                <a16:creationId xmlns:a16="http://schemas.microsoft.com/office/drawing/2014/main" id="{DAB9D83F-F636-4A05-8A98-B196E3AEC610}"/>
              </a:ext>
            </a:extLst>
          </p:cNvPr>
          <p:cNvSpPr txBox="1"/>
          <p:nvPr/>
        </p:nvSpPr>
        <p:spPr>
          <a:xfrm>
            <a:off x="250116" y="961926"/>
            <a:ext cx="8727346" cy="3352731"/>
          </a:xfrm>
          <a:prstGeom prst="rect">
            <a:avLst/>
          </a:prstGeom>
          <a:noFill/>
        </p:spPr>
        <p:txBody>
          <a:bodyPr wrap="square" rtlCol="0" anchor="t">
            <a:normAutofit lnSpcReduction="10000"/>
          </a:bodyPr>
          <a:lstStyle/>
          <a:p>
            <a:r>
              <a:rPr lang="en-AU" sz="2000" b="1" dirty="0"/>
              <a:t>Late phase clinical trial</a:t>
            </a:r>
            <a:r>
              <a:rPr lang="en-AU" sz="2000" dirty="0"/>
              <a:t>: A clinical trial intended to estimate the effectiveness of a candidate intervention in comparison to alternative interventions or standard practice, and in large enough groups of people to provide precise and applicable estimates of the effects (both positive and negative) on health outcomes.</a:t>
            </a:r>
          </a:p>
          <a:p>
            <a:endParaRPr lang="en-AU" sz="2000" dirty="0"/>
          </a:p>
          <a:p>
            <a:r>
              <a:rPr lang="en-AU" sz="2000" dirty="0"/>
              <a:t>Late phase trials are intended to provide information to </a:t>
            </a:r>
            <a:r>
              <a:rPr lang="en-AU" sz="2000" b="1" dirty="0"/>
              <a:t>end-users</a:t>
            </a:r>
            <a:r>
              <a:rPr lang="en-AU" sz="2000" dirty="0"/>
              <a:t> to inform decisions about whether the candidate intervention should be adopted into practice or policy, should the results prove definitive.</a:t>
            </a:r>
          </a:p>
          <a:p>
            <a:endParaRPr lang="en-AU" sz="2000" dirty="0"/>
          </a:p>
          <a:p>
            <a:r>
              <a:rPr lang="en-AU" sz="2000" dirty="0"/>
              <a:t>For interventions that are a drug or device, late phase trials may occur before or after the new drug or device is registered.</a:t>
            </a:r>
          </a:p>
        </p:txBody>
      </p:sp>
    </p:spTree>
    <p:extLst>
      <p:ext uri="{BB962C8B-B14F-4D97-AF65-F5344CB8AC3E}">
        <p14:creationId xmlns:p14="http://schemas.microsoft.com/office/powerpoint/2010/main" val="92143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Implementation</a:t>
            </a:r>
          </a:p>
        </p:txBody>
      </p:sp>
      <p:sp>
        <p:nvSpPr>
          <p:cNvPr id="4" name="TextBox 3">
            <a:extLst>
              <a:ext uri="{FF2B5EF4-FFF2-40B4-BE49-F238E27FC236}">
                <a16:creationId xmlns:a16="http://schemas.microsoft.com/office/drawing/2014/main" id="{A220DE17-2A43-4CEE-9AF0-DC7B5ED2D4F3}"/>
              </a:ext>
            </a:extLst>
          </p:cNvPr>
          <p:cNvSpPr txBox="1"/>
          <p:nvPr/>
        </p:nvSpPr>
        <p:spPr>
          <a:xfrm>
            <a:off x="250116" y="1198881"/>
            <a:ext cx="8727346" cy="2763520"/>
          </a:xfrm>
          <a:prstGeom prst="rect">
            <a:avLst/>
          </a:prstGeom>
          <a:noFill/>
        </p:spPr>
        <p:txBody>
          <a:bodyPr wrap="square" rtlCol="0" anchor="t">
            <a:normAutofit/>
          </a:bodyPr>
          <a:lstStyle/>
          <a:p>
            <a:r>
              <a:rPr lang="en-AU" sz="2000" b="1" dirty="0"/>
              <a:t>Implementation</a:t>
            </a:r>
            <a:r>
              <a:rPr lang="en-AU" sz="2000" dirty="0"/>
              <a:t>: The sustainable introduction to, or removal of, an intervention from clinical practice or policy.</a:t>
            </a:r>
          </a:p>
          <a:p>
            <a:endParaRPr lang="en-AU" sz="2000" dirty="0"/>
          </a:p>
          <a:p>
            <a:r>
              <a:rPr lang="en-AU" sz="2000" dirty="0"/>
              <a:t>Implementation may, or may not, be appropriate following the completion of a clinical trial.</a:t>
            </a:r>
          </a:p>
          <a:p>
            <a:endParaRPr lang="en-AU" sz="2000" dirty="0"/>
          </a:p>
          <a:p>
            <a:r>
              <a:rPr lang="en-AU" sz="2000" dirty="0"/>
              <a:t>Uptake into evidence synthesis is also an important step towards implementation into practice or policy.</a:t>
            </a:r>
          </a:p>
        </p:txBody>
      </p:sp>
    </p:spTree>
    <p:extLst>
      <p:ext uri="{BB962C8B-B14F-4D97-AF65-F5344CB8AC3E}">
        <p14:creationId xmlns:p14="http://schemas.microsoft.com/office/powerpoint/2010/main" val="381204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Appropriate Implementation</a:t>
            </a:r>
          </a:p>
        </p:txBody>
      </p:sp>
      <p:sp>
        <p:nvSpPr>
          <p:cNvPr id="4" name="TextBox 3">
            <a:extLst>
              <a:ext uri="{FF2B5EF4-FFF2-40B4-BE49-F238E27FC236}">
                <a16:creationId xmlns:a16="http://schemas.microsoft.com/office/drawing/2014/main" id="{BEE30412-2BFA-4DB4-9778-B3C97C5CA269}"/>
              </a:ext>
            </a:extLst>
          </p:cNvPr>
          <p:cNvSpPr txBox="1"/>
          <p:nvPr/>
        </p:nvSpPr>
        <p:spPr>
          <a:xfrm>
            <a:off x="250116" y="1162953"/>
            <a:ext cx="8727346" cy="2817594"/>
          </a:xfrm>
          <a:prstGeom prst="rect">
            <a:avLst/>
          </a:prstGeom>
          <a:noFill/>
        </p:spPr>
        <p:txBody>
          <a:bodyPr wrap="square" rtlCol="0" anchor="t">
            <a:normAutofit/>
          </a:bodyPr>
          <a:lstStyle/>
          <a:p>
            <a:r>
              <a:rPr lang="en-AU" sz="2000" b="1" dirty="0"/>
              <a:t>Appropriate implementation</a:t>
            </a:r>
            <a:r>
              <a:rPr lang="en-AU" sz="2000" dirty="0"/>
              <a:t>: A decision about whether it is appropriate to implement a candidate intervention should be informed by a body of evidence of sufficient certainty, often a systematic review.</a:t>
            </a:r>
          </a:p>
          <a:p>
            <a:endParaRPr lang="en-AU" sz="2000" dirty="0"/>
          </a:p>
          <a:p>
            <a:r>
              <a:rPr lang="en-AU" sz="2000" dirty="0"/>
              <a:t>This decision should consider the balance of likely benefits and harms, applicability of the evidence to the relevant context, acceptability of the intervention, resources available, feasibility of implementation, and other considerations such as equity. </a:t>
            </a:r>
          </a:p>
        </p:txBody>
      </p:sp>
    </p:spTree>
    <p:extLst>
      <p:ext uri="{BB962C8B-B14F-4D97-AF65-F5344CB8AC3E}">
        <p14:creationId xmlns:p14="http://schemas.microsoft.com/office/powerpoint/2010/main" val="1723245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Implementability</a:t>
            </a:r>
          </a:p>
        </p:txBody>
      </p:sp>
      <p:sp>
        <p:nvSpPr>
          <p:cNvPr id="4" name="TextBox 3">
            <a:extLst>
              <a:ext uri="{FF2B5EF4-FFF2-40B4-BE49-F238E27FC236}">
                <a16:creationId xmlns:a16="http://schemas.microsoft.com/office/drawing/2014/main" id="{7BDAF9EC-4203-4F6B-9BF5-8B668161F0A3}"/>
              </a:ext>
            </a:extLst>
          </p:cNvPr>
          <p:cNvSpPr txBox="1"/>
          <p:nvPr/>
        </p:nvSpPr>
        <p:spPr>
          <a:xfrm>
            <a:off x="250116" y="1198880"/>
            <a:ext cx="8727346" cy="2804161"/>
          </a:xfrm>
          <a:prstGeom prst="rect">
            <a:avLst/>
          </a:prstGeom>
          <a:noFill/>
        </p:spPr>
        <p:txBody>
          <a:bodyPr wrap="square" rtlCol="0" anchor="t">
            <a:normAutofit/>
          </a:bodyPr>
          <a:lstStyle/>
          <a:p>
            <a:r>
              <a:rPr lang="en-AU" sz="2000" b="1" dirty="0"/>
              <a:t>Implementability</a:t>
            </a:r>
            <a:r>
              <a:rPr lang="en-AU" sz="2000" dirty="0"/>
              <a:t>: Characteristics of the design, execution and reporting of a clinical trial, typically a late phase trial, that determine the capacity for the evidence generated by that clinical trial to be used for implementation.</a:t>
            </a:r>
          </a:p>
          <a:p>
            <a:endParaRPr lang="en-AU" sz="2000" dirty="0"/>
          </a:p>
          <a:p>
            <a:r>
              <a:rPr lang="en-AU" sz="2000" dirty="0"/>
              <a:t>Implementability is a feature of trial design and execution that is not contingent on the results of a trial, whereas appropriate implementation is critically dependent on both the results and implementability.</a:t>
            </a:r>
          </a:p>
        </p:txBody>
      </p:sp>
    </p:spTree>
    <p:extLst>
      <p:ext uri="{BB962C8B-B14F-4D97-AF65-F5344CB8AC3E}">
        <p14:creationId xmlns:p14="http://schemas.microsoft.com/office/powerpoint/2010/main" val="46607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01C62F-1EB5-45A4-BFA4-7D9DE02D649B}"/>
              </a:ext>
            </a:extLst>
          </p:cNvPr>
          <p:cNvPicPr>
            <a:picLocks noChangeAspect="1"/>
          </p:cNvPicPr>
          <p:nvPr/>
        </p:nvPicPr>
        <p:blipFill>
          <a:blip r:embed="rId2"/>
          <a:stretch>
            <a:fillRect/>
          </a:stretch>
        </p:blipFill>
        <p:spPr>
          <a:xfrm>
            <a:off x="1838325" y="266701"/>
            <a:ext cx="5676900" cy="4638674"/>
          </a:xfrm>
          <a:prstGeom prst="rect">
            <a:avLst/>
          </a:prstGeom>
        </p:spPr>
      </p:pic>
    </p:spTree>
    <p:extLst>
      <p:ext uri="{BB962C8B-B14F-4D97-AF65-F5344CB8AC3E}">
        <p14:creationId xmlns:p14="http://schemas.microsoft.com/office/powerpoint/2010/main" val="3716088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End-users</a:t>
            </a:r>
          </a:p>
        </p:txBody>
      </p:sp>
      <p:graphicFrame>
        <p:nvGraphicFramePr>
          <p:cNvPr id="4" name="Diagram 3">
            <a:extLst>
              <a:ext uri="{FF2B5EF4-FFF2-40B4-BE49-F238E27FC236}">
                <a16:creationId xmlns:a16="http://schemas.microsoft.com/office/drawing/2014/main" id="{B30EED27-B493-4A88-89AC-4C9AD79F880A}"/>
              </a:ext>
            </a:extLst>
          </p:cNvPr>
          <p:cNvGraphicFramePr/>
          <p:nvPr>
            <p:extLst>
              <p:ext uri="{D42A27DB-BD31-4B8C-83A1-F6EECF244321}">
                <p14:modId xmlns:p14="http://schemas.microsoft.com/office/powerpoint/2010/main" val="2876889176"/>
              </p:ext>
            </p:extLst>
          </p:nvPr>
        </p:nvGraphicFramePr>
        <p:xfrm>
          <a:off x="1973658" y="1397976"/>
          <a:ext cx="5166946" cy="3065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5291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End-users</a:t>
            </a:r>
          </a:p>
        </p:txBody>
      </p:sp>
      <p:graphicFrame>
        <p:nvGraphicFramePr>
          <p:cNvPr id="5" name="Diagram 4">
            <a:extLst>
              <a:ext uri="{FF2B5EF4-FFF2-40B4-BE49-F238E27FC236}">
                <a16:creationId xmlns:a16="http://schemas.microsoft.com/office/drawing/2014/main" id="{1968C9ED-6F5A-4FBA-BE6D-E6FEEBA069BD}"/>
              </a:ext>
            </a:extLst>
          </p:cNvPr>
          <p:cNvGraphicFramePr/>
          <p:nvPr>
            <p:extLst>
              <p:ext uri="{D42A27DB-BD31-4B8C-83A1-F6EECF244321}">
                <p14:modId xmlns:p14="http://schemas.microsoft.com/office/powerpoint/2010/main" val="194201480"/>
              </p:ext>
            </p:extLst>
          </p:nvPr>
        </p:nvGraphicFramePr>
        <p:xfrm>
          <a:off x="1973658" y="1420348"/>
          <a:ext cx="5166946" cy="3065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7416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A Learning Healthcare System</a:t>
            </a:r>
          </a:p>
        </p:txBody>
      </p:sp>
      <p:pic>
        <p:nvPicPr>
          <p:cNvPr id="4" name="Picture 3">
            <a:extLst>
              <a:ext uri="{FF2B5EF4-FFF2-40B4-BE49-F238E27FC236}">
                <a16:creationId xmlns:a16="http://schemas.microsoft.com/office/drawing/2014/main" id="{F1309878-1D59-471A-B9B8-A51B475F1C1B}"/>
              </a:ext>
            </a:extLst>
          </p:cNvPr>
          <p:cNvPicPr>
            <a:picLocks noChangeAspect="1"/>
          </p:cNvPicPr>
          <p:nvPr/>
        </p:nvPicPr>
        <p:blipFill rotWithShape="1">
          <a:blip r:embed="rId3"/>
          <a:srcRect b="594"/>
          <a:stretch/>
        </p:blipFill>
        <p:spPr>
          <a:xfrm>
            <a:off x="627324" y="1001665"/>
            <a:ext cx="3350316" cy="3140170"/>
          </a:xfrm>
          <a:prstGeom prst="rect">
            <a:avLst/>
          </a:prstGeom>
        </p:spPr>
      </p:pic>
      <p:sp>
        <p:nvSpPr>
          <p:cNvPr id="5" name="Rectangle 4">
            <a:extLst>
              <a:ext uri="{FF2B5EF4-FFF2-40B4-BE49-F238E27FC236}">
                <a16:creationId xmlns:a16="http://schemas.microsoft.com/office/drawing/2014/main" id="{A0E8F746-46E7-4A38-A887-6F83F28399C8}"/>
              </a:ext>
            </a:extLst>
          </p:cNvPr>
          <p:cNvSpPr/>
          <p:nvPr/>
        </p:nvSpPr>
        <p:spPr>
          <a:xfrm>
            <a:off x="4917440" y="1109812"/>
            <a:ext cx="3759200" cy="2923877"/>
          </a:xfrm>
          <a:prstGeom prst="rect">
            <a:avLst/>
          </a:prstGeom>
        </p:spPr>
        <p:txBody>
          <a:bodyPr wrap="square">
            <a:spAutoFit/>
          </a:bodyPr>
          <a:lstStyle/>
          <a:p>
            <a:pPr algn="ctr">
              <a:lnSpc>
                <a:spcPct val="150000"/>
              </a:lnSpc>
              <a:spcAft>
                <a:spcPts val="1200"/>
              </a:spcAft>
            </a:pPr>
            <a:r>
              <a:rPr lang="en-AU" sz="2000" b="1" dirty="0">
                <a:solidFill>
                  <a:srgbClr val="002060"/>
                </a:solidFill>
              </a:rPr>
              <a:t>Fundamental principles</a:t>
            </a:r>
          </a:p>
          <a:p>
            <a:pPr marL="457200" indent="-457200">
              <a:buFont typeface="+mj-lt"/>
              <a:buAutoNum type="arabicPeriod"/>
            </a:pPr>
            <a:r>
              <a:rPr lang="en-AU" dirty="0">
                <a:solidFill>
                  <a:srgbClr val="002060"/>
                </a:solidFill>
              </a:rPr>
              <a:t>High quality healthcare is critical to patients and saves money</a:t>
            </a:r>
          </a:p>
          <a:p>
            <a:pPr marL="457200" indent="-457200">
              <a:buFont typeface="+mj-lt"/>
              <a:buAutoNum type="arabicPeriod"/>
            </a:pPr>
            <a:endParaRPr lang="en-AU" dirty="0">
              <a:solidFill>
                <a:srgbClr val="002060"/>
              </a:solidFill>
            </a:endParaRPr>
          </a:p>
          <a:p>
            <a:pPr marL="457200" indent="-457200">
              <a:buFont typeface="+mj-lt"/>
              <a:buAutoNum type="arabicPeriod"/>
            </a:pPr>
            <a:r>
              <a:rPr lang="en-AU" dirty="0">
                <a:solidFill>
                  <a:srgbClr val="002060"/>
                </a:solidFill>
              </a:rPr>
              <a:t>High quality care (value-based healthcare) is evidence-based</a:t>
            </a:r>
          </a:p>
          <a:p>
            <a:pPr marL="457200" indent="-457200">
              <a:buFont typeface="+mj-lt"/>
              <a:buAutoNum type="arabicPeriod"/>
            </a:pPr>
            <a:endParaRPr lang="en-AU" dirty="0">
              <a:solidFill>
                <a:srgbClr val="002060"/>
              </a:solidFill>
            </a:endParaRPr>
          </a:p>
          <a:p>
            <a:pPr marL="457200" indent="-457200">
              <a:buFont typeface="+mj-lt"/>
              <a:buAutoNum type="arabicPeriod"/>
            </a:pPr>
            <a:r>
              <a:rPr lang="en-AU" dirty="0">
                <a:solidFill>
                  <a:srgbClr val="002060"/>
                </a:solidFill>
              </a:rPr>
              <a:t>Best evidence is derived from randomised clinical trials (RCTs)</a:t>
            </a:r>
          </a:p>
        </p:txBody>
      </p:sp>
    </p:spTree>
    <p:extLst>
      <p:ext uri="{BB962C8B-B14F-4D97-AF65-F5344CB8AC3E}">
        <p14:creationId xmlns:p14="http://schemas.microsoft.com/office/powerpoint/2010/main" val="363837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ACTA Guidance on Implementability</a:t>
            </a:r>
          </a:p>
        </p:txBody>
      </p:sp>
      <p:sp>
        <p:nvSpPr>
          <p:cNvPr id="4" name="TextBox 3">
            <a:extLst>
              <a:ext uri="{FF2B5EF4-FFF2-40B4-BE49-F238E27FC236}">
                <a16:creationId xmlns:a16="http://schemas.microsoft.com/office/drawing/2014/main" id="{E133E4EF-055E-4890-B6DD-B863A7E821B1}"/>
              </a:ext>
            </a:extLst>
          </p:cNvPr>
          <p:cNvSpPr txBox="1"/>
          <p:nvPr/>
        </p:nvSpPr>
        <p:spPr>
          <a:xfrm>
            <a:off x="250116" y="961926"/>
            <a:ext cx="8727346" cy="3352731"/>
          </a:xfrm>
          <a:prstGeom prst="rect">
            <a:avLst/>
          </a:prstGeom>
          <a:noFill/>
        </p:spPr>
        <p:txBody>
          <a:bodyPr wrap="square" rtlCol="0" anchor="t">
            <a:normAutofit lnSpcReduction="10000"/>
          </a:bodyPr>
          <a:lstStyle/>
          <a:p>
            <a:r>
              <a:rPr lang="en-AU" sz="2000" b="1" dirty="0"/>
              <a:t>Objective</a:t>
            </a:r>
            <a:r>
              <a:rPr lang="en-AU" sz="2000" dirty="0"/>
              <a:t> is to provide guidance on the planning, design and conduct, and reporting of clinical trials so that the results of trials are optimised for implementability, (i.e., to optimise the characteristics of a clinical trial that determine the capacity for the evidence generated by that clinical trial to be implemented into practice and policy).</a:t>
            </a:r>
          </a:p>
          <a:p>
            <a:endParaRPr lang="en-AU" sz="2000" dirty="0"/>
          </a:p>
          <a:p>
            <a:r>
              <a:rPr lang="en-AU" sz="2000" dirty="0"/>
              <a:t>Intended to apply to late-phase clinical trials.</a:t>
            </a:r>
          </a:p>
          <a:p>
            <a:endParaRPr lang="en-AU" sz="2000" dirty="0"/>
          </a:p>
          <a:p>
            <a:r>
              <a:rPr lang="en-AU" sz="2000" dirty="0"/>
              <a:t>A guidance document, with selected examples, and a check list.</a:t>
            </a:r>
          </a:p>
          <a:p>
            <a:endParaRPr lang="en-AU" sz="2000" dirty="0"/>
          </a:p>
          <a:p>
            <a:r>
              <a:rPr lang="en-AU" sz="2000" dirty="0"/>
              <a:t>Make trials that are useful to consumers, clinicians, and policymakers</a:t>
            </a:r>
          </a:p>
        </p:txBody>
      </p:sp>
    </p:spTree>
    <p:extLst>
      <p:ext uri="{BB962C8B-B14F-4D97-AF65-F5344CB8AC3E}">
        <p14:creationId xmlns:p14="http://schemas.microsoft.com/office/powerpoint/2010/main" val="859799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461665"/>
          </a:xfrm>
          <a:prstGeom prst="rect">
            <a:avLst/>
          </a:prstGeom>
          <a:noFill/>
        </p:spPr>
        <p:txBody>
          <a:bodyPr wrap="square" rtlCol="0">
            <a:spAutoFit/>
          </a:bodyPr>
          <a:lstStyle/>
          <a:p>
            <a:r>
              <a:rPr lang="en-US" sz="2400">
                <a:solidFill>
                  <a:schemeClr val="bg1"/>
                </a:solidFill>
                <a:latin typeface="Open Sans"/>
                <a:cs typeface="Open Sans"/>
              </a:rPr>
              <a:t>Implementability, Pragmatic Designs, Embedded Designs</a:t>
            </a:r>
            <a:endParaRPr lang="en-US" sz="2400" dirty="0">
              <a:solidFill>
                <a:schemeClr val="bg1"/>
              </a:solidFill>
              <a:latin typeface="Open Sans"/>
              <a:cs typeface="Open Sans"/>
            </a:endParaRPr>
          </a:p>
        </p:txBody>
      </p:sp>
      <p:graphicFrame>
        <p:nvGraphicFramePr>
          <p:cNvPr id="4" name="Diagram 3">
            <a:extLst>
              <a:ext uri="{FF2B5EF4-FFF2-40B4-BE49-F238E27FC236}">
                <a16:creationId xmlns:a16="http://schemas.microsoft.com/office/drawing/2014/main" id="{13CD87A8-328A-45A9-A37F-CB5F54234CCF}"/>
              </a:ext>
            </a:extLst>
          </p:cNvPr>
          <p:cNvGraphicFramePr/>
          <p:nvPr>
            <p:extLst>
              <p:ext uri="{D42A27DB-BD31-4B8C-83A1-F6EECF244321}">
                <p14:modId xmlns:p14="http://schemas.microsoft.com/office/powerpoint/2010/main" val="3697514437"/>
              </p:ext>
            </p:extLst>
          </p:nvPr>
        </p:nvGraphicFramePr>
        <p:xfrm>
          <a:off x="1524000" y="934720"/>
          <a:ext cx="6096000" cy="3985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826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A PowerPoint Master footer-2.jpg"/>
          <p:cNvPicPr>
            <a:picLocks noChangeAspect="1"/>
          </p:cNvPicPr>
          <p:nvPr/>
        </p:nvPicPr>
        <p:blipFill rotWithShape="1">
          <a:blip r:embed="rId3">
            <a:extLst>
              <a:ext uri="{28A0092B-C50C-407E-A947-70E740481C1C}">
                <a14:useLocalDpi xmlns:a14="http://schemas.microsoft.com/office/drawing/2010/main" val="0"/>
              </a:ext>
            </a:extLst>
          </a:blip>
          <a:srcRect t="90157"/>
          <a:stretch/>
        </p:blipFill>
        <p:spPr>
          <a:xfrm>
            <a:off x="0" y="4646827"/>
            <a:ext cx="9135879" cy="506293"/>
          </a:xfrm>
          <a:prstGeom prst="rect">
            <a:avLst/>
          </a:prstGeom>
        </p:spPr>
      </p:pic>
      <p:pic>
        <p:nvPicPr>
          <p:cNvPr id="4" name="Picture 3" descr="ACTA Logo Horizontal PREFERRED.jpg"/>
          <p:cNvPicPr>
            <a:picLocks noChangeAspect="1"/>
          </p:cNvPicPr>
          <p:nvPr/>
        </p:nvPicPr>
        <p:blipFill rotWithShape="1">
          <a:blip r:embed="rId4">
            <a:extLst>
              <a:ext uri="{28A0092B-C50C-407E-A947-70E740481C1C}">
                <a14:useLocalDpi xmlns:a14="http://schemas.microsoft.com/office/drawing/2010/main" val="0"/>
              </a:ext>
            </a:extLst>
          </a:blip>
          <a:srcRect l="5557" r="9648"/>
          <a:stretch/>
        </p:blipFill>
        <p:spPr>
          <a:xfrm>
            <a:off x="87670" y="84199"/>
            <a:ext cx="1542270" cy="914464"/>
          </a:xfrm>
          <a:prstGeom prst="rect">
            <a:avLst/>
          </a:prstGeom>
        </p:spPr>
      </p:pic>
      <p:sp>
        <p:nvSpPr>
          <p:cNvPr id="5" name="TextBox 4"/>
          <p:cNvSpPr txBox="1"/>
          <p:nvPr/>
        </p:nvSpPr>
        <p:spPr>
          <a:xfrm>
            <a:off x="7317059" y="4792720"/>
            <a:ext cx="1749197" cy="230832"/>
          </a:xfrm>
          <a:prstGeom prst="rect">
            <a:avLst/>
          </a:prstGeom>
          <a:noFill/>
        </p:spPr>
        <p:txBody>
          <a:bodyPr wrap="none" rtlCol="0">
            <a:spAutoFit/>
          </a:bodyPr>
          <a:lstStyle/>
          <a:p>
            <a:pPr algn="r"/>
            <a:r>
              <a:rPr lang="en-US" sz="900" b="1">
                <a:solidFill>
                  <a:schemeClr val="bg1"/>
                </a:solidFill>
              </a:rPr>
              <a:t>www.clinicaltrialsalliance.org.au</a:t>
            </a:r>
          </a:p>
        </p:txBody>
      </p:sp>
      <p:sp>
        <p:nvSpPr>
          <p:cNvPr id="8" name="TextBox 7"/>
          <p:cNvSpPr txBox="1"/>
          <p:nvPr/>
        </p:nvSpPr>
        <p:spPr>
          <a:xfrm>
            <a:off x="87670" y="4769734"/>
            <a:ext cx="6859780" cy="369332"/>
          </a:xfrm>
          <a:prstGeom prst="rect">
            <a:avLst/>
          </a:prstGeom>
          <a:noFill/>
        </p:spPr>
        <p:txBody>
          <a:bodyPr wrap="square" rtlCol="0">
            <a:spAutoFit/>
          </a:bodyPr>
          <a:lstStyle/>
          <a:p>
            <a:r>
              <a:rPr lang="en-US" sz="900">
                <a:solidFill>
                  <a:schemeClr val="bg1"/>
                </a:solidFill>
                <a:cs typeface="Open Sans"/>
              </a:rPr>
              <a:t>ACTA gratefully acknowledges operational funding from the Australian Government’s Medical Research Future Fund</a:t>
            </a:r>
          </a:p>
          <a:p>
            <a:endParaRPr lang="en-US" sz="900">
              <a:solidFill>
                <a:schemeClr val="bg1"/>
              </a:solidFill>
              <a:cs typeface="Open Sans"/>
            </a:endParaRPr>
          </a:p>
        </p:txBody>
      </p:sp>
      <p:sp>
        <p:nvSpPr>
          <p:cNvPr id="6" name="TextBox 5">
            <a:extLst>
              <a:ext uri="{FF2B5EF4-FFF2-40B4-BE49-F238E27FC236}">
                <a16:creationId xmlns:a16="http://schemas.microsoft.com/office/drawing/2014/main" id="{D8160456-BF88-4B49-85EF-F403E3B44931}"/>
              </a:ext>
            </a:extLst>
          </p:cNvPr>
          <p:cNvSpPr txBox="1"/>
          <p:nvPr/>
        </p:nvSpPr>
        <p:spPr>
          <a:xfrm>
            <a:off x="1828800" y="179882"/>
            <a:ext cx="6742770" cy="523220"/>
          </a:xfrm>
          <a:prstGeom prst="rect">
            <a:avLst/>
          </a:prstGeom>
          <a:noFill/>
        </p:spPr>
        <p:txBody>
          <a:bodyPr wrap="square" rtlCol="0">
            <a:spAutoFit/>
          </a:bodyPr>
          <a:lstStyle/>
          <a:p>
            <a:r>
              <a:rPr lang="en-US" sz="2800" dirty="0">
                <a:solidFill>
                  <a:schemeClr val="tx2"/>
                </a:solidFill>
                <a:latin typeface="Open Sans"/>
                <a:cs typeface="Open Sans"/>
              </a:rPr>
              <a:t>Optimising Implementability</a:t>
            </a:r>
          </a:p>
        </p:txBody>
      </p:sp>
      <p:sp>
        <p:nvSpPr>
          <p:cNvPr id="12" name="TextBox 11">
            <a:extLst>
              <a:ext uri="{FF2B5EF4-FFF2-40B4-BE49-F238E27FC236}">
                <a16:creationId xmlns:a16="http://schemas.microsoft.com/office/drawing/2014/main" id="{4B299EE4-037D-4A68-BA73-531C43FE4D83}"/>
              </a:ext>
            </a:extLst>
          </p:cNvPr>
          <p:cNvSpPr txBox="1"/>
          <p:nvPr/>
        </p:nvSpPr>
        <p:spPr>
          <a:xfrm>
            <a:off x="751840" y="1360011"/>
            <a:ext cx="8225621" cy="2959834"/>
          </a:xfrm>
          <a:prstGeom prst="rect">
            <a:avLst/>
          </a:prstGeom>
          <a:noFill/>
        </p:spPr>
        <p:txBody>
          <a:bodyPr wrap="square" rtlCol="0" anchor="t">
            <a:normAutofit/>
          </a:bodyPr>
          <a:lstStyle/>
          <a:p>
            <a:pPr lvl="0">
              <a:lnSpc>
                <a:spcPct val="150000"/>
              </a:lnSpc>
              <a:buClr>
                <a:srgbClr val="D7003A"/>
              </a:buClr>
            </a:pPr>
            <a:r>
              <a:rPr lang="en-AU" sz="2000" dirty="0"/>
              <a:t>Planning Phase</a:t>
            </a:r>
          </a:p>
          <a:p>
            <a:pPr lvl="0">
              <a:lnSpc>
                <a:spcPct val="150000"/>
              </a:lnSpc>
              <a:buClr>
                <a:srgbClr val="D7003A"/>
              </a:buClr>
            </a:pPr>
            <a:endParaRPr lang="en-AU" sz="2000" dirty="0"/>
          </a:p>
          <a:p>
            <a:pPr lvl="0">
              <a:lnSpc>
                <a:spcPct val="150000"/>
              </a:lnSpc>
              <a:buClr>
                <a:srgbClr val="D7003A"/>
              </a:buClr>
            </a:pPr>
            <a:r>
              <a:rPr lang="en-AU" sz="2000" dirty="0"/>
              <a:t>Design and Conduct Phase</a:t>
            </a:r>
          </a:p>
          <a:p>
            <a:pPr lvl="0">
              <a:lnSpc>
                <a:spcPct val="150000"/>
              </a:lnSpc>
              <a:buClr>
                <a:srgbClr val="D7003A"/>
              </a:buClr>
            </a:pPr>
            <a:endParaRPr lang="en-AU" sz="2000" dirty="0"/>
          </a:p>
          <a:p>
            <a:pPr lvl="0">
              <a:lnSpc>
                <a:spcPct val="150000"/>
              </a:lnSpc>
              <a:buClr>
                <a:srgbClr val="D7003A"/>
              </a:buClr>
            </a:pPr>
            <a:r>
              <a:rPr lang="en-AU" sz="2000" dirty="0"/>
              <a:t>Reporting Phase</a:t>
            </a:r>
          </a:p>
        </p:txBody>
      </p:sp>
    </p:spTree>
    <p:extLst>
      <p:ext uri="{BB962C8B-B14F-4D97-AF65-F5344CB8AC3E}">
        <p14:creationId xmlns:p14="http://schemas.microsoft.com/office/powerpoint/2010/main" val="3188057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Optimising Implementability</a:t>
            </a:r>
          </a:p>
        </p:txBody>
      </p:sp>
      <p:sp>
        <p:nvSpPr>
          <p:cNvPr id="4" name="TextBox 3">
            <a:extLst>
              <a:ext uri="{FF2B5EF4-FFF2-40B4-BE49-F238E27FC236}">
                <a16:creationId xmlns:a16="http://schemas.microsoft.com/office/drawing/2014/main" id="{61D8A4B4-FE58-4AF4-9707-38B0C5198A2C}"/>
              </a:ext>
            </a:extLst>
          </p:cNvPr>
          <p:cNvSpPr txBox="1"/>
          <p:nvPr/>
        </p:nvSpPr>
        <p:spPr>
          <a:xfrm>
            <a:off x="250116" y="961926"/>
            <a:ext cx="8727346" cy="3352731"/>
          </a:xfrm>
          <a:prstGeom prst="rect">
            <a:avLst/>
          </a:prstGeom>
          <a:noFill/>
        </p:spPr>
        <p:txBody>
          <a:bodyPr wrap="square" rtlCol="0" anchor="t">
            <a:normAutofit fontScale="70000" lnSpcReduction="20000"/>
          </a:bodyPr>
          <a:lstStyle/>
          <a:p>
            <a:pPr lvl="0">
              <a:lnSpc>
                <a:spcPct val="150000"/>
              </a:lnSpc>
              <a:buClr>
                <a:srgbClr val="D7003A"/>
              </a:buClr>
            </a:pPr>
            <a:r>
              <a:rPr lang="en-AU" sz="3600" dirty="0"/>
              <a:t>Planning Phase</a:t>
            </a:r>
          </a:p>
          <a:p>
            <a:pPr marL="342900" lvl="0" indent="-342900">
              <a:lnSpc>
                <a:spcPct val="150000"/>
              </a:lnSpc>
              <a:buClr>
                <a:srgbClr val="D7003A"/>
              </a:buClr>
              <a:buFont typeface="Arial" panose="020B0604020202020204" pitchFamily="34" charset="0"/>
              <a:buChar char="•"/>
            </a:pPr>
            <a:r>
              <a:rPr lang="en-US" sz="2000" dirty="0"/>
              <a:t>consultation or co-design with end-users </a:t>
            </a:r>
          </a:p>
          <a:p>
            <a:pPr marL="342900" lvl="0" indent="-342900">
              <a:lnSpc>
                <a:spcPct val="150000"/>
              </a:lnSpc>
              <a:buClr>
                <a:srgbClr val="D7003A"/>
              </a:buClr>
              <a:buFont typeface="Arial" panose="020B0604020202020204" pitchFamily="34" charset="0"/>
              <a:buChar char="•"/>
            </a:pPr>
            <a:r>
              <a:rPr lang="en-US" sz="2000" dirty="0"/>
              <a:t>a well-developed understanding of current practice </a:t>
            </a:r>
          </a:p>
          <a:p>
            <a:pPr marL="342900" lvl="0" indent="-342900">
              <a:lnSpc>
                <a:spcPct val="150000"/>
              </a:lnSpc>
              <a:buClr>
                <a:srgbClr val="D7003A"/>
              </a:buClr>
              <a:buFont typeface="Arial" panose="020B0604020202020204" pitchFamily="34" charset="0"/>
              <a:buChar char="•"/>
            </a:pPr>
            <a:r>
              <a:rPr lang="en-US" sz="2000" dirty="0"/>
              <a:t>any necessary pre-trial establishment of feasibility of delivery of the intervention </a:t>
            </a:r>
          </a:p>
          <a:p>
            <a:pPr marL="342900" lvl="0" indent="-342900">
              <a:lnSpc>
                <a:spcPct val="150000"/>
              </a:lnSpc>
              <a:buClr>
                <a:srgbClr val="D7003A"/>
              </a:buClr>
              <a:buFont typeface="Arial" panose="020B0604020202020204" pitchFamily="34" charset="0"/>
              <a:buChar char="•"/>
            </a:pPr>
            <a:r>
              <a:rPr lang="en-US" sz="2000" dirty="0"/>
              <a:t>consideration of the appropriate trial design </a:t>
            </a:r>
          </a:p>
          <a:p>
            <a:pPr marL="342900" lvl="0" indent="-342900">
              <a:lnSpc>
                <a:spcPct val="150000"/>
              </a:lnSpc>
              <a:buClr>
                <a:srgbClr val="D7003A"/>
              </a:buClr>
              <a:buFont typeface="Arial" panose="020B0604020202020204" pitchFamily="34" charset="0"/>
              <a:buChar char="•"/>
            </a:pPr>
            <a:r>
              <a:rPr lang="en-US" sz="2000" dirty="0"/>
              <a:t>consideration of whether regulatory approval is a likely component of implementability </a:t>
            </a:r>
          </a:p>
          <a:p>
            <a:pPr marL="342900" lvl="0" indent="-342900">
              <a:lnSpc>
                <a:spcPct val="150000"/>
              </a:lnSpc>
              <a:buClr>
                <a:srgbClr val="D7003A"/>
              </a:buClr>
              <a:buFont typeface="Arial" panose="020B0604020202020204" pitchFamily="34" charset="0"/>
              <a:buChar char="•"/>
            </a:pPr>
            <a:r>
              <a:rPr lang="en-US" sz="2000" dirty="0"/>
              <a:t>consideration of conducting the trial within a network </a:t>
            </a:r>
          </a:p>
          <a:p>
            <a:pPr marL="342900" lvl="0" indent="-342900">
              <a:lnSpc>
                <a:spcPct val="150000"/>
              </a:lnSpc>
              <a:buClr>
                <a:srgbClr val="D7003A"/>
              </a:buClr>
              <a:buFont typeface="Arial" panose="020B0604020202020204" pitchFamily="34" charset="0"/>
              <a:buChar char="•"/>
            </a:pPr>
            <a:r>
              <a:rPr lang="en-US" sz="2000" dirty="0"/>
              <a:t>access to the skills necessary to consider issues of implementability, and </a:t>
            </a:r>
          </a:p>
          <a:p>
            <a:pPr marL="342900" lvl="0" indent="-342900">
              <a:lnSpc>
                <a:spcPct val="150000"/>
              </a:lnSpc>
              <a:buClr>
                <a:srgbClr val="D7003A"/>
              </a:buClr>
              <a:buFont typeface="Arial" panose="020B0604020202020204" pitchFamily="34" charset="0"/>
              <a:buChar char="•"/>
            </a:pPr>
            <a:r>
              <a:rPr lang="en-US" sz="2000" dirty="0"/>
              <a:t>consideration of including within the trial protocol a section that identifies and discusses issues related to the implementation of the results of the trial, contingent on the different results that might emerge from the trial.</a:t>
            </a:r>
            <a:endParaRPr lang="en-AU" sz="2000" dirty="0"/>
          </a:p>
        </p:txBody>
      </p:sp>
    </p:spTree>
    <p:extLst>
      <p:ext uri="{BB962C8B-B14F-4D97-AF65-F5344CB8AC3E}">
        <p14:creationId xmlns:p14="http://schemas.microsoft.com/office/powerpoint/2010/main" val="420036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AU"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Consultation or co-design with end-users</a:t>
            </a:r>
          </a:p>
        </p:txBody>
      </p:sp>
      <p:sp>
        <p:nvSpPr>
          <p:cNvPr id="5" name="TextBox 4">
            <a:extLst>
              <a:ext uri="{FF2B5EF4-FFF2-40B4-BE49-F238E27FC236}">
                <a16:creationId xmlns:a16="http://schemas.microsoft.com/office/drawing/2014/main" id="{DF1B6FEF-1C97-4FE1-AA8D-0FA60D97F747}"/>
              </a:ext>
            </a:extLst>
          </p:cNvPr>
          <p:cNvSpPr txBox="1"/>
          <p:nvPr/>
        </p:nvSpPr>
        <p:spPr>
          <a:xfrm>
            <a:off x="250116" y="961926"/>
            <a:ext cx="8727346" cy="3352731"/>
          </a:xfrm>
          <a:prstGeom prst="rect">
            <a:avLst/>
          </a:prstGeom>
          <a:noFill/>
        </p:spPr>
        <p:txBody>
          <a:bodyPr wrap="square" rtlCol="0" anchor="t">
            <a:normAutofit fontScale="92500" lnSpcReduction="10000"/>
          </a:bodyPr>
          <a:lstStyle/>
          <a:p>
            <a:pPr marL="457200" lvl="0" indent="-457200">
              <a:lnSpc>
                <a:spcPct val="150000"/>
              </a:lnSpc>
              <a:buClr>
                <a:srgbClr val="D7003A"/>
              </a:buClr>
              <a:buAutoNum type="arabicPeriod"/>
            </a:pPr>
            <a:r>
              <a:rPr lang="en-AU" sz="2000" dirty="0"/>
              <a:t>Define the end-users</a:t>
            </a:r>
          </a:p>
          <a:p>
            <a:pPr lvl="1">
              <a:lnSpc>
                <a:spcPct val="150000"/>
              </a:lnSpc>
              <a:buClr>
                <a:srgbClr val="D7003A"/>
              </a:buClr>
            </a:pPr>
            <a:r>
              <a:rPr lang="en-AU" sz="2000" dirty="0"/>
              <a:t>Which end-users are critical to implementation?</a:t>
            </a:r>
          </a:p>
          <a:p>
            <a:pPr lvl="1">
              <a:lnSpc>
                <a:spcPct val="150000"/>
              </a:lnSpc>
              <a:buClr>
                <a:srgbClr val="D7003A"/>
              </a:buClr>
            </a:pPr>
            <a:r>
              <a:rPr lang="en-AU" sz="2000" dirty="0"/>
              <a:t>Different end-users have different preferences, perspectives, and values</a:t>
            </a:r>
          </a:p>
          <a:p>
            <a:pPr marL="457200" indent="-457200">
              <a:lnSpc>
                <a:spcPct val="150000"/>
              </a:lnSpc>
              <a:buClr>
                <a:srgbClr val="D7003A"/>
              </a:buClr>
              <a:buFont typeface="+mj-lt"/>
              <a:buAutoNum type="arabicPeriod"/>
            </a:pPr>
            <a:r>
              <a:rPr lang="en-AU" sz="2000" dirty="0"/>
              <a:t>Understand the evidence needs and requirements of end-users</a:t>
            </a:r>
          </a:p>
          <a:p>
            <a:pPr lvl="1">
              <a:lnSpc>
                <a:spcPct val="150000"/>
              </a:lnSpc>
              <a:buClr>
                <a:srgbClr val="D7003A"/>
              </a:buClr>
            </a:pPr>
            <a:r>
              <a:rPr lang="en-AU" sz="2000" dirty="0"/>
              <a:t>Relevance of question to practice and policy</a:t>
            </a:r>
          </a:p>
          <a:p>
            <a:pPr lvl="1">
              <a:lnSpc>
                <a:spcPct val="150000"/>
              </a:lnSpc>
              <a:buClr>
                <a:srgbClr val="D7003A"/>
              </a:buClr>
            </a:pPr>
            <a:r>
              <a:rPr lang="en-AU" sz="2000" dirty="0"/>
              <a:t>Choice of comparator</a:t>
            </a:r>
          </a:p>
          <a:p>
            <a:pPr lvl="1">
              <a:lnSpc>
                <a:spcPct val="150000"/>
              </a:lnSpc>
              <a:buClr>
                <a:srgbClr val="D7003A"/>
              </a:buClr>
            </a:pPr>
            <a:r>
              <a:rPr lang="en-AU" sz="2000" dirty="0"/>
              <a:t>Methods for delivery of intervention</a:t>
            </a:r>
          </a:p>
          <a:p>
            <a:pPr lvl="1">
              <a:lnSpc>
                <a:spcPct val="150000"/>
              </a:lnSpc>
              <a:buClr>
                <a:srgbClr val="D7003A"/>
              </a:buClr>
            </a:pPr>
            <a:r>
              <a:rPr lang="en-AU" sz="2000" dirty="0"/>
              <a:t>Choice of end-points</a:t>
            </a:r>
          </a:p>
        </p:txBody>
      </p:sp>
    </p:spTree>
    <p:extLst>
      <p:ext uri="{BB962C8B-B14F-4D97-AF65-F5344CB8AC3E}">
        <p14:creationId xmlns:p14="http://schemas.microsoft.com/office/powerpoint/2010/main" val="754180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AU"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Consultation or co-design with end-users</a:t>
            </a:r>
          </a:p>
        </p:txBody>
      </p:sp>
      <p:sp>
        <p:nvSpPr>
          <p:cNvPr id="4" name="TextBox 3">
            <a:extLst>
              <a:ext uri="{FF2B5EF4-FFF2-40B4-BE49-F238E27FC236}">
                <a16:creationId xmlns:a16="http://schemas.microsoft.com/office/drawing/2014/main" id="{C530638D-F258-4C44-93EE-DA3CDE0BB36B}"/>
              </a:ext>
            </a:extLst>
          </p:cNvPr>
          <p:cNvSpPr txBox="1"/>
          <p:nvPr/>
        </p:nvSpPr>
        <p:spPr>
          <a:xfrm>
            <a:off x="250116" y="1043207"/>
            <a:ext cx="8727346" cy="2797274"/>
          </a:xfrm>
          <a:prstGeom prst="rect">
            <a:avLst/>
          </a:prstGeom>
          <a:noFill/>
        </p:spPr>
        <p:txBody>
          <a:bodyPr wrap="square" rtlCol="0" anchor="t">
            <a:normAutofit/>
          </a:bodyPr>
          <a:lstStyle/>
          <a:p>
            <a:pPr marL="457200" lvl="0" indent="-457200">
              <a:lnSpc>
                <a:spcPct val="150000"/>
              </a:lnSpc>
              <a:buClr>
                <a:srgbClr val="D7003A"/>
              </a:buClr>
              <a:buFont typeface="+mj-lt"/>
              <a:buAutoNum type="arabicPeriod" startAt="3"/>
            </a:pPr>
            <a:r>
              <a:rPr lang="en-AU" sz="2000" dirty="0"/>
              <a:t>Minimum clinically significant difference</a:t>
            </a:r>
          </a:p>
          <a:p>
            <a:pPr lvl="1">
              <a:lnSpc>
                <a:spcPct val="150000"/>
              </a:lnSpc>
              <a:buClr>
                <a:srgbClr val="D7003A"/>
              </a:buClr>
            </a:pPr>
            <a:r>
              <a:rPr lang="en-AU" sz="2000" dirty="0"/>
              <a:t>Particularly where a conclusion of ‘no difference’ is intended to influence practice or policy / non-inferiority designs</a:t>
            </a:r>
          </a:p>
          <a:p>
            <a:pPr marL="457200" indent="-457200">
              <a:lnSpc>
                <a:spcPct val="150000"/>
              </a:lnSpc>
              <a:buClr>
                <a:srgbClr val="D7003A"/>
              </a:buClr>
              <a:buFont typeface="+mj-lt"/>
              <a:buAutoNum type="arabicPeriod" startAt="3"/>
            </a:pPr>
            <a:r>
              <a:rPr lang="en-AU" sz="2000" dirty="0"/>
              <a:t>Trial entry criteria can be applied by end-users</a:t>
            </a:r>
          </a:p>
          <a:p>
            <a:pPr lvl="1">
              <a:lnSpc>
                <a:spcPct val="150000"/>
              </a:lnSpc>
              <a:buClr>
                <a:srgbClr val="D7003A"/>
              </a:buClr>
            </a:pPr>
            <a:r>
              <a:rPr lang="en-AU" sz="2000" dirty="0"/>
              <a:t>Ensure easy identification of the target population in practice</a:t>
            </a:r>
          </a:p>
        </p:txBody>
      </p:sp>
    </p:spTree>
    <p:extLst>
      <p:ext uri="{BB962C8B-B14F-4D97-AF65-F5344CB8AC3E}">
        <p14:creationId xmlns:p14="http://schemas.microsoft.com/office/powerpoint/2010/main" val="639553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Context- what is current baseline practice or policy</a:t>
            </a:r>
          </a:p>
        </p:txBody>
      </p:sp>
      <p:sp>
        <p:nvSpPr>
          <p:cNvPr id="5" name="TextBox 4">
            <a:extLst>
              <a:ext uri="{FF2B5EF4-FFF2-40B4-BE49-F238E27FC236}">
                <a16:creationId xmlns:a16="http://schemas.microsoft.com/office/drawing/2014/main" id="{0DAAAA7B-1162-410B-8B56-431484A7149E}"/>
              </a:ext>
            </a:extLst>
          </p:cNvPr>
          <p:cNvSpPr txBox="1"/>
          <p:nvPr/>
        </p:nvSpPr>
        <p:spPr>
          <a:xfrm>
            <a:off x="250116" y="961926"/>
            <a:ext cx="8727346" cy="3352731"/>
          </a:xfrm>
          <a:prstGeom prst="rect">
            <a:avLst/>
          </a:prstGeom>
          <a:noFill/>
        </p:spPr>
        <p:txBody>
          <a:bodyPr wrap="square" rtlCol="0" anchor="t">
            <a:normAutofit fontScale="92500"/>
          </a:bodyPr>
          <a:lstStyle/>
          <a:p>
            <a:pPr marL="342900" lvl="0" indent="-342900">
              <a:lnSpc>
                <a:spcPct val="150000"/>
              </a:lnSpc>
              <a:buClr>
                <a:srgbClr val="D7003A"/>
              </a:buClr>
              <a:buFont typeface="Arial" panose="020B0604020202020204" pitchFamily="34" charset="0"/>
              <a:buChar char="•"/>
            </a:pPr>
            <a:r>
              <a:rPr lang="en-AU" sz="2000" dirty="0"/>
              <a:t>Implementation always occurs in the context of current practice</a:t>
            </a:r>
          </a:p>
          <a:p>
            <a:pPr marL="342900" lvl="0" indent="-342900">
              <a:lnSpc>
                <a:spcPct val="150000"/>
              </a:lnSpc>
              <a:buClr>
                <a:srgbClr val="D7003A"/>
              </a:buClr>
              <a:buFont typeface="Arial" panose="020B0604020202020204" pitchFamily="34" charset="0"/>
              <a:buChar char="•"/>
            </a:pPr>
            <a:r>
              <a:rPr lang="en-AU" sz="2000" dirty="0"/>
              <a:t>Is trial intervention part of current standard care? If so, in what proportion of patients?</a:t>
            </a:r>
          </a:p>
          <a:p>
            <a:pPr marL="342900" lvl="0" indent="-342900">
              <a:lnSpc>
                <a:spcPct val="150000"/>
              </a:lnSpc>
              <a:buClr>
                <a:srgbClr val="D7003A"/>
              </a:buClr>
              <a:buFont typeface="Arial" panose="020B0604020202020204" pitchFamily="34" charset="0"/>
              <a:buChar char="•"/>
            </a:pPr>
            <a:r>
              <a:rPr lang="en-AU" sz="2000" dirty="0"/>
              <a:t>What are the alternatives?  Is the proposed comparator valid?</a:t>
            </a:r>
          </a:p>
          <a:p>
            <a:pPr marL="342900" lvl="0" indent="-342900">
              <a:lnSpc>
                <a:spcPct val="150000"/>
              </a:lnSpc>
              <a:buClr>
                <a:srgbClr val="D7003A"/>
              </a:buClr>
              <a:buFont typeface="Arial" panose="020B0604020202020204" pitchFamily="34" charset="0"/>
              <a:buChar char="•"/>
            </a:pPr>
            <a:r>
              <a:rPr lang="en-AU" sz="2000" dirty="0"/>
              <a:t>A de-implementation trial of a widely implemented, but unproven, intervention should generally only occur if there is suspected harm or known burden</a:t>
            </a:r>
          </a:p>
          <a:p>
            <a:pPr marL="342900" lvl="0" indent="-342900">
              <a:lnSpc>
                <a:spcPct val="150000"/>
              </a:lnSpc>
              <a:buClr>
                <a:srgbClr val="D7003A"/>
              </a:buClr>
              <a:buFont typeface="Arial" panose="020B0604020202020204" pitchFamily="34" charset="0"/>
              <a:buChar char="•"/>
            </a:pPr>
            <a:r>
              <a:rPr lang="en-AU" sz="2000" dirty="0"/>
              <a:t>Surveys, focus groups, observational studies</a:t>
            </a:r>
          </a:p>
          <a:p>
            <a:pPr lvl="0">
              <a:lnSpc>
                <a:spcPct val="150000"/>
              </a:lnSpc>
              <a:buClr>
                <a:srgbClr val="D7003A"/>
              </a:buClr>
            </a:pPr>
            <a:endParaRPr lang="en-AU" sz="2000" dirty="0"/>
          </a:p>
        </p:txBody>
      </p:sp>
    </p:spTree>
    <p:extLst>
      <p:ext uri="{BB962C8B-B14F-4D97-AF65-F5344CB8AC3E}">
        <p14:creationId xmlns:p14="http://schemas.microsoft.com/office/powerpoint/2010/main" val="2869520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A PowerPoint Master footer-2.jpg"/>
          <p:cNvPicPr>
            <a:picLocks noChangeAspect="1"/>
          </p:cNvPicPr>
          <p:nvPr/>
        </p:nvPicPr>
        <p:blipFill rotWithShape="1">
          <a:blip r:embed="rId3">
            <a:extLst>
              <a:ext uri="{28A0092B-C50C-407E-A947-70E740481C1C}">
                <a14:useLocalDpi xmlns:a14="http://schemas.microsoft.com/office/drawing/2010/main" val="0"/>
              </a:ext>
            </a:extLst>
          </a:blip>
          <a:srcRect t="90157"/>
          <a:stretch/>
        </p:blipFill>
        <p:spPr>
          <a:xfrm>
            <a:off x="0" y="4646827"/>
            <a:ext cx="9135879" cy="506293"/>
          </a:xfrm>
          <a:prstGeom prst="rect">
            <a:avLst/>
          </a:prstGeom>
        </p:spPr>
      </p:pic>
      <p:pic>
        <p:nvPicPr>
          <p:cNvPr id="4" name="Picture 3" descr="ACTA Logo Horizontal PREFERRED.jpg"/>
          <p:cNvPicPr>
            <a:picLocks noChangeAspect="1"/>
          </p:cNvPicPr>
          <p:nvPr/>
        </p:nvPicPr>
        <p:blipFill rotWithShape="1">
          <a:blip r:embed="rId4">
            <a:extLst>
              <a:ext uri="{28A0092B-C50C-407E-A947-70E740481C1C}">
                <a14:useLocalDpi xmlns:a14="http://schemas.microsoft.com/office/drawing/2010/main" val="0"/>
              </a:ext>
            </a:extLst>
          </a:blip>
          <a:srcRect l="5557" r="9648"/>
          <a:stretch/>
        </p:blipFill>
        <p:spPr>
          <a:xfrm>
            <a:off x="87670" y="84199"/>
            <a:ext cx="1542270" cy="914464"/>
          </a:xfrm>
          <a:prstGeom prst="rect">
            <a:avLst/>
          </a:prstGeom>
        </p:spPr>
      </p:pic>
      <p:sp>
        <p:nvSpPr>
          <p:cNvPr id="5" name="TextBox 4"/>
          <p:cNvSpPr txBox="1"/>
          <p:nvPr/>
        </p:nvSpPr>
        <p:spPr>
          <a:xfrm>
            <a:off x="7317059" y="4792720"/>
            <a:ext cx="1749197" cy="230832"/>
          </a:xfrm>
          <a:prstGeom prst="rect">
            <a:avLst/>
          </a:prstGeom>
          <a:noFill/>
        </p:spPr>
        <p:txBody>
          <a:bodyPr wrap="none" rtlCol="0">
            <a:spAutoFit/>
          </a:bodyPr>
          <a:lstStyle/>
          <a:p>
            <a:pPr algn="r"/>
            <a:r>
              <a:rPr lang="en-US" sz="900" b="1">
                <a:solidFill>
                  <a:schemeClr val="bg1"/>
                </a:solidFill>
              </a:rPr>
              <a:t>www.clinicaltrialsalliance.org.au</a:t>
            </a:r>
          </a:p>
        </p:txBody>
      </p:sp>
      <p:sp>
        <p:nvSpPr>
          <p:cNvPr id="8" name="TextBox 7"/>
          <p:cNvSpPr txBox="1"/>
          <p:nvPr/>
        </p:nvSpPr>
        <p:spPr>
          <a:xfrm>
            <a:off x="87670" y="4769734"/>
            <a:ext cx="6859780" cy="369332"/>
          </a:xfrm>
          <a:prstGeom prst="rect">
            <a:avLst/>
          </a:prstGeom>
          <a:noFill/>
        </p:spPr>
        <p:txBody>
          <a:bodyPr wrap="square" rtlCol="0">
            <a:spAutoFit/>
          </a:bodyPr>
          <a:lstStyle/>
          <a:p>
            <a:r>
              <a:rPr lang="en-US" sz="900">
                <a:solidFill>
                  <a:schemeClr val="bg1"/>
                </a:solidFill>
                <a:cs typeface="Open Sans"/>
              </a:rPr>
              <a:t>ACTA gratefully acknowledges operational funding from the Australian Government’s Medical Research Future Fund</a:t>
            </a:r>
          </a:p>
          <a:p>
            <a:endParaRPr lang="en-US" sz="900">
              <a:solidFill>
                <a:schemeClr val="bg1"/>
              </a:solidFill>
              <a:cs typeface="Open Sans"/>
            </a:endParaRPr>
          </a:p>
        </p:txBody>
      </p:sp>
      <p:sp>
        <p:nvSpPr>
          <p:cNvPr id="6" name="TextBox 5">
            <a:extLst>
              <a:ext uri="{FF2B5EF4-FFF2-40B4-BE49-F238E27FC236}">
                <a16:creationId xmlns:a16="http://schemas.microsoft.com/office/drawing/2014/main" id="{D8160456-BF88-4B49-85EF-F403E3B44931}"/>
              </a:ext>
            </a:extLst>
          </p:cNvPr>
          <p:cNvSpPr txBox="1"/>
          <p:nvPr/>
        </p:nvSpPr>
        <p:spPr>
          <a:xfrm>
            <a:off x="1828800" y="179882"/>
            <a:ext cx="6742770" cy="954107"/>
          </a:xfrm>
          <a:prstGeom prst="rect">
            <a:avLst/>
          </a:prstGeom>
          <a:noFill/>
        </p:spPr>
        <p:txBody>
          <a:bodyPr wrap="square" rtlCol="0">
            <a:spAutoFit/>
          </a:bodyPr>
          <a:lstStyle/>
          <a:p>
            <a:r>
              <a:rPr lang="en-US" sz="2800" dirty="0">
                <a:solidFill>
                  <a:schemeClr val="tx2"/>
                </a:solidFill>
                <a:latin typeface="Open Sans"/>
                <a:cs typeface="Open Sans"/>
              </a:rPr>
              <a:t>Can complex interventions be delivered in a trial?</a:t>
            </a:r>
          </a:p>
        </p:txBody>
      </p:sp>
      <p:sp>
        <p:nvSpPr>
          <p:cNvPr id="10" name="TextBox 9">
            <a:extLst>
              <a:ext uri="{FF2B5EF4-FFF2-40B4-BE49-F238E27FC236}">
                <a16:creationId xmlns:a16="http://schemas.microsoft.com/office/drawing/2014/main" id="{EC8E3141-C80B-4A80-BB20-49760FF7485D}"/>
              </a:ext>
            </a:extLst>
          </p:cNvPr>
          <p:cNvSpPr txBox="1"/>
          <p:nvPr/>
        </p:nvSpPr>
        <p:spPr>
          <a:xfrm>
            <a:off x="453316" y="1591847"/>
            <a:ext cx="7938844" cy="2736314"/>
          </a:xfrm>
          <a:prstGeom prst="rect">
            <a:avLst/>
          </a:prstGeom>
          <a:noFill/>
        </p:spPr>
        <p:txBody>
          <a:bodyPr wrap="square" rtlCol="0" anchor="t">
            <a:normAutofit/>
          </a:bodyPr>
          <a:lstStyle/>
          <a:p>
            <a:pPr lvl="0">
              <a:lnSpc>
                <a:spcPct val="150000"/>
              </a:lnSpc>
              <a:buClr>
                <a:srgbClr val="D7003A"/>
              </a:buClr>
            </a:pPr>
            <a:r>
              <a:rPr lang="en-AU" sz="2000" dirty="0"/>
              <a:t>Pilot studies of feasibility</a:t>
            </a:r>
          </a:p>
          <a:p>
            <a:pPr lvl="0">
              <a:lnSpc>
                <a:spcPct val="150000"/>
              </a:lnSpc>
              <a:buClr>
                <a:srgbClr val="D7003A"/>
              </a:buClr>
            </a:pPr>
            <a:endParaRPr lang="en-AU" sz="2000" dirty="0"/>
          </a:p>
          <a:p>
            <a:pPr lvl="0">
              <a:lnSpc>
                <a:spcPct val="150000"/>
              </a:lnSpc>
              <a:buClr>
                <a:srgbClr val="D7003A"/>
              </a:buClr>
            </a:pPr>
            <a:r>
              <a:rPr lang="en-AU" sz="2000" dirty="0"/>
              <a:t>If a complex intervention can’t be delivered in a trial, probably can’t be delivered in practice</a:t>
            </a:r>
          </a:p>
        </p:txBody>
      </p:sp>
    </p:spTree>
    <p:extLst>
      <p:ext uri="{BB962C8B-B14F-4D97-AF65-F5344CB8AC3E}">
        <p14:creationId xmlns:p14="http://schemas.microsoft.com/office/powerpoint/2010/main" val="3863400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Regulatory approval and implementability</a:t>
            </a:r>
          </a:p>
        </p:txBody>
      </p:sp>
      <p:sp>
        <p:nvSpPr>
          <p:cNvPr id="4" name="TextBox 3">
            <a:extLst>
              <a:ext uri="{FF2B5EF4-FFF2-40B4-BE49-F238E27FC236}">
                <a16:creationId xmlns:a16="http://schemas.microsoft.com/office/drawing/2014/main" id="{E28A0D85-B226-4AA7-BECA-03C03DAB019E}"/>
              </a:ext>
            </a:extLst>
          </p:cNvPr>
          <p:cNvSpPr txBox="1"/>
          <p:nvPr/>
        </p:nvSpPr>
        <p:spPr>
          <a:xfrm>
            <a:off x="275062" y="1002567"/>
            <a:ext cx="8702399" cy="3159858"/>
          </a:xfrm>
          <a:prstGeom prst="rect">
            <a:avLst/>
          </a:prstGeom>
          <a:noFill/>
        </p:spPr>
        <p:txBody>
          <a:bodyPr wrap="square" rtlCol="0" anchor="t">
            <a:normAutofit lnSpcReduction="10000"/>
          </a:bodyPr>
          <a:lstStyle/>
          <a:p>
            <a:pPr lvl="0">
              <a:lnSpc>
                <a:spcPct val="150000"/>
              </a:lnSpc>
              <a:buClr>
                <a:srgbClr val="D7003A"/>
              </a:buClr>
            </a:pPr>
            <a:r>
              <a:rPr lang="en-AU" sz="2000" dirty="0"/>
              <a:t>In some interventions, regulatory approval may be necessary for implementation</a:t>
            </a:r>
          </a:p>
          <a:p>
            <a:pPr marL="800100" lvl="1" indent="-342900">
              <a:lnSpc>
                <a:spcPct val="150000"/>
              </a:lnSpc>
              <a:buClr>
                <a:srgbClr val="D7003A"/>
              </a:buClr>
              <a:buFont typeface="Arial" panose="020B0604020202020204" pitchFamily="34" charset="0"/>
              <a:buChar char="•"/>
            </a:pPr>
            <a:r>
              <a:rPr lang="en-AU" sz="2000" dirty="0"/>
              <a:t>Therapeutic Goods Administration (TGA)</a:t>
            </a:r>
          </a:p>
          <a:p>
            <a:pPr lvl="0">
              <a:lnSpc>
                <a:spcPct val="150000"/>
              </a:lnSpc>
              <a:buClr>
                <a:srgbClr val="D7003A"/>
              </a:buClr>
            </a:pPr>
            <a:endParaRPr lang="en-AU" sz="2000" dirty="0"/>
          </a:p>
          <a:p>
            <a:pPr lvl="0">
              <a:lnSpc>
                <a:spcPct val="150000"/>
              </a:lnSpc>
              <a:buClr>
                <a:srgbClr val="D7003A"/>
              </a:buClr>
            </a:pPr>
            <a:r>
              <a:rPr lang="en-AU" sz="2000" dirty="0"/>
              <a:t>Benefits may include:</a:t>
            </a:r>
          </a:p>
          <a:p>
            <a:pPr marL="800100" lvl="1" indent="-342900">
              <a:lnSpc>
                <a:spcPct val="150000"/>
              </a:lnSpc>
              <a:buClr>
                <a:srgbClr val="D7003A"/>
              </a:buClr>
              <a:buFont typeface="Arial" panose="020B0604020202020204" pitchFamily="34" charset="0"/>
              <a:buChar char="•"/>
            </a:pPr>
            <a:r>
              <a:rPr lang="en-AU" sz="2000" dirty="0"/>
              <a:t>Improved access to therapeutic options</a:t>
            </a:r>
          </a:p>
          <a:p>
            <a:pPr marL="800100" lvl="1" indent="-342900">
              <a:lnSpc>
                <a:spcPct val="150000"/>
              </a:lnSpc>
              <a:buClr>
                <a:srgbClr val="D7003A"/>
              </a:buClr>
              <a:buFont typeface="Arial" panose="020B0604020202020204" pitchFamily="34" charset="0"/>
              <a:buChar char="•"/>
            </a:pPr>
            <a:r>
              <a:rPr lang="en-AU" sz="2000" dirty="0"/>
              <a:t>Facilitating access to subsidisation</a:t>
            </a:r>
          </a:p>
          <a:p>
            <a:pPr marL="800100" lvl="1" indent="-342900">
              <a:lnSpc>
                <a:spcPct val="150000"/>
              </a:lnSpc>
              <a:buClr>
                <a:srgbClr val="D7003A"/>
              </a:buClr>
              <a:buFont typeface="Arial" panose="020B0604020202020204" pitchFamily="34" charset="0"/>
              <a:buChar char="•"/>
            </a:pPr>
            <a:r>
              <a:rPr lang="en-AU" sz="2000" dirty="0"/>
              <a:t>Safety monitoring for treatment-related adverse events</a:t>
            </a:r>
          </a:p>
          <a:p>
            <a:pPr lvl="0">
              <a:lnSpc>
                <a:spcPct val="150000"/>
              </a:lnSpc>
              <a:buClr>
                <a:srgbClr val="D7003A"/>
              </a:buClr>
            </a:pPr>
            <a:endParaRPr lang="en-AU" sz="2000" dirty="0"/>
          </a:p>
          <a:p>
            <a:pPr lvl="0">
              <a:lnSpc>
                <a:spcPct val="150000"/>
              </a:lnSpc>
              <a:buClr>
                <a:srgbClr val="D7003A"/>
              </a:buClr>
            </a:pPr>
            <a:endParaRPr lang="en-AU" sz="2000" dirty="0"/>
          </a:p>
        </p:txBody>
      </p:sp>
    </p:spTree>
    <p:extLst>
      <p:ext uri="{BB962C8B-B14F-4D97-AF65-F5344CB8AC3E}">
        <p14:creationId xmlns:p14="http://schemas.microsoft.com/office/powerpoint/2010/main" val="1521658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Composition of trial team</a:t>
            </a:r>
          </a:p>
        </p:txBody>
      </p:sp>
      <p:sp>
        <p:nvSpPr>
          <p:cNvPr id="4" name="TextBox 3">
            <a:extLst>
              <a:ext uri="{FF2B5EF4-FFF2-40B4-BE49-F238E27FC236}">
                <a16:creationId xmlns:a16="http://schemas.microsoft.com/office/drawing/2014/main" id="{E28A0D85-B226-4AA7-BECA-03C03DAB019E}"/>
              </a:ext>
            </a:extLst>
          </p:cNvPr>
          <p:cNvSpPr txBox="1"/>
          <p:nvPr/>
        </p:nvSpPr>
        <p:spPr>
          <a:xfrm>
            <a:off x="275062" y="1002567"/>
            <a:ext cx="8702399" cy="2594074"/>
          </a:xfrm>
          <a:prstGeom prst="rect">
            <a:avLst/>
          </a:prstGeom>
          <a:noFill/>
        </p:spPr>
        <p:txBody>
          <a:bodyPr wrap="square" rtlCol="0" anchor="t">
            <a:normAutofit/>
          </a:bodyPr>
          <a:lstStyle/>
          <a:p>
            <a:pPr lvl="0">
              <a:lnSpc>
                <a:spcPct val="150000"/>
              </a:lnSpc>
              <a:buClr>
                <a:srgbClr val="D7003A"/>
              </a:buClr>
            </a:pPr>
            <a:r>
              <a:rPr lang="en-AU" sz="2000" dirty="0"/>
              <a:t>Consumer membership</a:t>
            </a:r>
          </a:p>
          <a:p>
            <a:pPr lvl="0">
              <a:lnSpc>
                <a:spcPct val="150000"/>
              </a:lnSpc>
              <a:buClr>
                <a:srgbClr val="D7003A"/>
              </a:buClr>
            </a:pPr>
            <a:r>
              <a:rPr lang="en-AU" sz="2000" dirty="0"/>
              <a:t>Clinician and policymaker membership</a:t>
            </a:r>
          </a:p>
          <a:p>
            <a:pPr lvl="0">
              <a:lnSpc>
                <a:spcPct val="150000"/>
              </a:lnSpc>
              <a:buClr>
                <a:srgbClr val="D7003A"/>
              </a:buClr>
            </a:pPr>
            <a:r>
              <a:rPr lang="en-AU" sz="2000" dirty="0"/>
              <a:t>Health economics</a:t>
            </a:r>
          </a:p>
          <a:p>
            <a:pPr lvl="0">
              <a:lnSpc>
                <a:spcPct val="150000"/>
              </a:lnSpc>
              <a:buClr>
                <a:srgbClr val="D7003A"/>
              </a:buClr>
            </a:pPr>
            <a:r>
              <a:rPr lang="en-AU" sz="2000" dirty="0"/>
              <a:t>Implementation science</a:t>
            </a:r>
          </a:p>
        </p:txBody>
      </p:sp>
    </p:spTree>
    <p:extLst>
      <p:ext uri="{BB962C8B-B14F-4D97-AF65-F5344CB8AC3E}">
        <p14:creationId xmlns:p14="http://schemas.microsoft.com/office/powerpoint/2010/main" val="98854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A Learning Healthcare System</a:t>
            </a:r>
          </a:p>
        </p:txBody>
      </p:sp>
      <p:pic>
        <p:nvPicPr>
          <p:cNvPr id="4" name="Picture 3">
            <a:extLst>
              <a:ext uri="{FF2B5EF4-FFF2-40B4-BE49-F238E27FC236}">
                <a16:creationId xmlns:a16="http://schemas.microsoft.com/office/drawing/2014/main" id="{113BE4FF-33B6-4177-94D0-DCED4B6639ED}"/>
              </a:ext>
            </a:extLst>
          </p:cNvPr>
          <p:cNvPicPr>
            <a:picLocks noChangeAspect="1"/>
          </p:cNvPicPr>
          <p:nvPr/>
        </p:nvPicPr>
        <p:blipFill rotWithShape="1">
          <a:blip r:embed="rId3"/>
          <a:srcRect b="594"/>
          <a:stretch/>
        </p:blipFill>
        <p:spPr>
          <a:xfrm>
            <a:off x="627324" y="1387745"/>
            <a:ext cx="3350316" cy="3140170"/>
          </a:xfrm>
          <a:prstGeom prst="rect">
            <a:avLst/>
          </a:prstGeom>
        </p:spPr>
      </p:pic>
      <p:sp>
        <p:nvSpPr>
          <p:cNvPr id="5" name="Arrow: Left 4">
            <a:extLst>
              <a:ext uri="{FF2B5EF4-FFF2-40B4-BE49-F238E27FC236}">
                <a16:creationId xmlns:a16="http://schemas.microsoft.com/office/drawing/2014/main" id="{4615AC15-891C-45C7-AB7E-70814AA27071}"/>
              </a:ext>
            </a:extLst>
          </p:cNvPr>
          <p:cNvSpPr/>
          <p:nvPr/>
        </p:nvSpPr>
        <p:spPr>
          <a:xfrm>
            <a:off x="3977640" y="2295849"/>
            <a:ext cx="1628114" cy="551802"/>
          </a:xfrm>
          <a:prstGeom prst="leftArrow">
            <a:avLst/>
          </a:prstGeom>
          <a:solidFill>
            <a:srgbClr val="438365"/>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3EDDEB5F-8F8C-4527-9A5B-8A472F985602}"/>
              </a:ext>
            </a:extLst>
          </p:cNvPr>
          <p:cNvSpPr/>
          <p:nvPr/>
        </p:nvSpPr>
        <p:spPr>
          <a:xfrm>
            <a:off x="5852160" y="1448365"/>
            <a:ext cx="2664516" cy="2246769"/>
          </a:xfrm>
          <a:prstGeom prst="rect">
            <a:avLst/>
          </a:prstGeom>
        </p:spPr>
        <p:txBody>
          <a:bodyPr wrap="square">
            <a:spAutoFit/>
          </a:bodyPr>
          <a:lstStyle/>
          <a:p>
            <a:r>
              <a:rPr lang="en-AU" sz="2800" b="1" dirty="0">
                <a:solidFill>
                  <a:srgbClr val="002060"/>
                </a:solidFill>
              </a:rPr>
              <a:t>The role of RCTs is to test interventions to prove/disprove a hypothesis</a:t>
            </a:r>
          </a:p>
        </p:txBody>
      </p:sp>
    </p:spTree>
    <p:extLst>
      <p:ext uri="{BB962C8B-B14F-4D97-AF65-F5344CB8AC3E}">
        <p14:creationId xmlns:p14="http://schemas.microsoft.com/office/powerpoint/2010/main" val="1969495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165874"/>
            <a:ext cx="8564137" cy="523220"/>
          </a:xfrm>
          <a:prstGeom prst="rect">
            <a:avLst/>
          </a:prstGeom>
          <a:noFill/>
        </p:spPr>
        <p:txBody>
          <a:bodyPr wrap="square" rtlCol="0">
            <a:spAutoFit/>
          </a:bodyPr>
          <a:lstStyle/>
          <a:p>
            <a:r>
              <a:rPr lang="en-US" sz="2800" dirty="0">
                <a:solidFill>
                  <a:schemeClr val="bg1"/>
                </a:solidFill>
                <a:latin typeface="Open Sans"/>
                <a:cs typeface="Open Sans"/>
              </a:rPr>
              <a:t>Involvement of a clinical trial network (CTN)</a:t>
            </a:r>
          </a:p>
        </p:txBody>
      </p:sp>
      <p:sp>
        <p:nvSpPr>
          <p:cNvPr id="4" name="TextBox 3">
            <a:extLst>
              <a:ext uri="{FF2B5EF4-FFF2-40B4-BE49-F238E27FC236}">
                <a16:creationId xmlns:a16="http://schemas.microsoft.com/office/drawing/2014/main" id="{E28A0D85-B226-4AA7-BECA-03C03DAB019E}"/>
              </a:ext>
            </a:extLst>
          </p:cNvPr>
          <p:cNvSpPr txBox="1"/>
          <p:nvPr/>
        </p:nvSpPr>
        <p:spPr>
          <a:xfrm>
            <a:off x="275062" y="1031142"/>
            <a:ext cx="8702399" cy="2594074"/>
          </a:xfrm>
          <a:prstGeom prst="rect">
            <a:avLst/>
          </a:prstGeom>
          <a:noFill/>
        </p:spPr>
        <p:txBody>
          <a:bodyPr wrap="square" rtlCol="0" anchor="t">
            <a:normAutofit/>
          </a:bodyPr>
          <a:lstStyle/>
          <a:p>
            <a:pPr lvl="0">
              <a:lnSpc>
                <a:spcPct val="150000"/>
              </a:lnSpc>
              <a:buClr>
                <a:srgbClr val="D7003A"/>
              </a:buClr>
            </a:pPr>
            <a:r>
              <a:rPr lang="en-US" sz="2000" dirty="0"/>
              <a:t>Many clinical trials are undertaken by a network</a:t>
            </a:r>
          </a:p>
          <a:p>
            <a:pPr lvl="0">
              <a:lnSpc>
                <a:spcPct val="150000"/>
              </a:lnSpc>
              <a:buClr>
                <a:srgbClr val="D7003A"/>
              </a:buClr>
            </a:pPr>
            <a:r>
              <a:rPr lang="en-US" sz="2000" dirty="0"/>
              <a:t>Members often have dual roles as clinician and researcher</a:t>
            </a:r>
          </a:p>
          <a:p>
            <a:pPr lvl="0">
              <a:lnSpc>
                <a:spcPct val="150000"/>
              </a:lnSpc>
              <a:buClr>
                <a:srgbClr val="D7003A"/>
              </a:buClr>
            </a:pPr>
            <a:r>
              <a:rPr lang="en-US" sz="2000" dirty="0"/>
              <a:t>Many CTNs have consumers as members</a:t>
            </a:r>
          </a:p>
          <a:p>
            <a:pPr lvl="0">
              <a:lnSpc>
                <a:spcPct val="150000"/>
              </a:lnSpc>
              <a:buClr>
                <a:srgbClr val="D7003A"/>
              </a:buClr>
            </a:pPr>
            <a:r>
              <a:rPr lang="en-US" sz="2000" dirty="0"/>
              <a:t>The benefits of conducting a trial within a CTN are believed to contribute to appropriate implementation of the results of the trial</a:t>
            </a:r>
            <a:endParaRPr lang="en-AU" sz="2000" dirty="0"/>
          </a:p>
        </p:txBody>
      </p:sp>
    </p:spTree>
    <p:extLst>
      <p:ext uri="{BB962C8B-B14F-4D97-AF65-F5344CB8AC3E}">
        <p14:creationId xmlns:p14="http://schemas.microsoft.com/office/powerpoint/2010/main" val="2589312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Consideration of implementation in trial protocol</a:t>
            </a:r>
          </a:p>
        </p:txBody>
      </p:sp>
      <p:pic>
        <p:nvPicPr>
          <p:cNvPr id="4" name="Picture 3">
            <a:extLst>
              <a:ext uri="{FF2B5EF4-FFF2-40B4-BE49-F238E27FC236}">
                <a16:creationId xmlns:a16="http://schemas.microsoft.com/office/drawing/2014/main" id="{2253661A-B56F-4EF4-9DF7-D8F0380A3232}"/>
              </a:ext>
            </a:extLst>
          </p:cNvPr>
          <p:cNvPicPr>
            <a:picLocks noChangeAspect="1"/>
          </p:cNvPicPr>
          <p:nvPr/>
        </p:nvPicPr>
        <p:blipFill>
          <a:blip r:embed="rId3"/>
          <a:stretch>
            <a:fillRect/>
          </a:stretch>
        </p:blipFill>
        <p:spPr>
          <a:xfrm>
            <a:off x="2282609" y="1017954"/>
            <a:ext cx="4549043" cy="939276"/>
          </a:xfrm>
          <a:prstGeom prst="rect">
            <a:avLst/>
          </a:prstGeom>
        </p:spPr>
      </p:pic>
      <p:sp>
        <p:nvSpPr>
          <p:cNvPr id="5" name="TextBox 4">
            <a:extLst>
              <a:ext uri="{FF2B5EF4-FFF2-40B4-BE49-F238E27FC236}">
                <a16:creationId xmlns:a16="http://schemas.microsoft.com/office/drawing/2014/main" id="{FD6C6624-9C64-488B-BE4B-C4E8E85C97CF}"/>
              </a:ext>
            </a:extLst>
          </p:cNvPr>
          <p:cNvSpPr txBox="1"/>
          <p:nvPr/>
        </p:nvSpPr>
        <p:spPr>
          <a:xfrm>
            <a:off x="275063" y="2226986"/>
            <a:ext cx="8726697" cy="2693490"/>
          </a:xfrm>
          <a:prstGeom prst="rect">
            <a:avLst/>
          </a:prstGeom>
          <a:noFill/>
        </p:spPr>
        <p:txBody>
          <a:bodyPr wrap="square" rtlCol="0" anchor="t">
            <a:noAutofit/>
          </a:bodyPr>
          <a:lstStyle/>
          <a:p>
            <a:pPr lvl="0">
              <a:lnSpc>
                <a:spcPct val="150000"/>
              </a:lnSpc>
              <a:buClr>
                <a:srgbClr val="D7003A"/>
              </a:buClr>
            </a:pPr>
            <a:r>
              <a:rPr lang="en-AU" dirty="0"/>
              <a:t>Designation as a late phase trial, intended to have capacity to influence practice or policy</a:t>
            </a:r>
          </a:p>
          <a:p>
            <a:pPr lvl="0">
              <a:lnSpc>
                <a:spcPct val="150000"/>
              </a:lnSpc>
              <a:buClr>
                <a:srgbClr val="D7003A"/>
              </a:buClr>
            </a:pPr>
            <a:r>
              <a:rPr lang="en-AU" dirty="0"/>
              <a:t>Explicit identification of the end-users, results from consultation or co-design</a:t>
            </a:r>
          </a:p>
          <a:p>
            <a:pPr lvl="0">
              <a:lnSpc>
                <a:spcPct val="150000"/>
              </a:lnSpc>
              <a:buClr>
                <a:srgbClr val="D7003A"/>
              </a:buClr>
            </a:pPr>
            <a:r>
              <a:rPr lang="en-AU" dirty="0"/>
              <a:t>Intended population to which results are applicable (and burden of disease)</a:t>
            </a:r>
          </a:p>
          <a:p>
            <a:pPr lvl="0">
              <a:lnSpc>
                <a:spcPct val="150000"/>
              </a:lnSpc>
              <a:buClr>
                <a:srgbClr val="D7003A"/>
              </a:buClr>
            </a:pPr>
            <a:r>
              <a:rPr lang="en-AU" dirty="0"/>
              <a:t>Pre-specification of how different results should influence implementation</a:t>
            </a:r>
          </a:p>
          <a:p>
            <a:pPr lvl="0">
              <a:lnSpc>
                <a:spcPct val="150000"/>
              </a:lnSpc>
              <a:buClr>
                <a:srgbClr val="D7003A"/>
              </a:buClr>
            </a:pPr>
            <a:r>
              <a:rPr lang="en-AU" dirty="0"/>
              <a:t>Enablers and barriers to implementation (or de-implementation)</a:t>
            </a:r>
          </a:p>
          <a:p>
            <a:pPr lvl="0">
              <a:lnSpc>
                <a:spcPct val="150000"/>
              </a:lnSpc>
              <a:buClr>
                <a:srgbClr val="D7003A"/>
              </a:buClr>
            </a:pPr>
            <a:r>
              <a:rPr lang="en-AU" dirty="0"/>
              <a:t>Plans for contribution to evidence synthesis and measurement of implementation</a:t>
            </a:r>
          </a:p>
          <a:p>
            <a:pPr lvl="0">
              <a:lnSpc>
                <a:spcPct val="150000"/>
              </a:lnSpc>
              <a:buClr>
                <a:srgbClr val="D7003A"/>
              </a:buClr>
            </a:pPr>
            <a:endParaRPr lang="en-AU" dirty="0"/>
          </a:p>
        </p:txBody>
      </p:sp>
    </p:spTree>
    <p:extLst>
      <p:ext uri="{BB962C8B-B14F-4D97-AF65-F5344CB8AC3E}">
        <p14:creationId xmlns:p14="http://schemas.microsoft.com/office/powerpoint/2010/main" val="2644691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Optimising Implementability</a:t>
            </a:r>
          </a:p>
        </p:txBody>
      </p:sp>
      <p:sp>
        <p:nvSpPr>
          <p:cNvPr id="5" name="TextBox 4">
            <a:extLst>
              <a:ext uri="{FF2B5EF4-FFF2-40B4-BE49-F238E27FC236}">
                <a16:creationId xmlns:a16="http://schemas.microsoft.com/office/drawing/2014/main" id="{D96B8934-0038-4C45-BCC6-7397CB13F2FA}"/>
              </a:ext>
            </a:extLst>
          </p:cNvPr>
          <p:cNvSpPr txBox="1"/>
          <p:nvPr/>
        </p:nvSpPr>
        <p:spPr>
          <a:xfrm>
            <a:off x="250116" y="961926"/>
            <a:ext cx="8727346" cy="3352731"/>
          </a:xfrm>
          <a:prstGeom prst="rect">
            <a:avLst/>
          </a:prstGeom>
          <a:noFill/>
        </p:spPr>
        <p:txBody>
          <a:bodyPr wrap="square" rtlCol="0" anchor="t">
            <a:normAutofit fontScale="77500" lnSpcReduction="20000"/>
          </a:bodyPr>
          <a:lstStyle/>
          <a:p>
            <a:pPr lvl="0">
              <a:lnSpc>
                <a:spcPct val="150000"/>
              </a:lnSpc>
              <a:buClr>
                <a:srgbClr val="D7003A"/>
              </a:buClr>
            </a:pPr>
            <a:r>
              <a:rPr lang="en-AU" sz="3900" dirty="0"/>
              <a:t>Design and Conduct Phase</a:t>
            </a:r>
          </a:p>
          <a:p>
            <a:pPr lvl="1">
              <a:lnSpc>
                <a:spcPct val="150000"/>
              </a:lnSpc>
              <a:buClr>
                <a:srgbClr val="D7003A"/>
              </a:buClr>
            </a:pPr>
            <a:r>
              <a:rPr lang="en-AU" sz="2000" dirty="0"/>
              <a:t>Population to which trial results apply</a:t>
            </a:r>
          </a:p>
          <a:p>
            <a:pPr lvl="1">
              <a:lnSpc>
                <a:spcPct val="150000"/>
              </a:lnSpc>
              <a:buClr>
                <a:srgbClr val="D7003A"/>
              </a:buClr>
            </a:pPr>
            <a:r>
              <a:rPr lang="en-AU" sz="2000" dirty="0"/>
              <a:t>Characteristics of implementability of the intervention being tested</a:t>
            </a:r>
          </a:p>
          <a:p>
            <a:pPr lvl="1">
              <a:lnSpc>
                <a:spcPct val="150000"/>
              </a:lnSpc>
              <a:buClr>
                <a:srgbClr val="D7003A"/>
              </a:buClr>
            </a:pPr>
            <a:r>
              <a:rPr lang="en-AU" sz="2000" dirty="0"/>
              <a:t>Choice of comparator</a:t>
            </a:r>
          </a:p>
          <a:p>
            <a:pPr lvl="1">
              <a:lnSpc>
                <a:spcPct val="150000"/>
              </a:lnSpc>
              <a:buClr>
                <a:srgbClr val="D7003A"/>
              </a:buClr>
            </a:pPr>
            <a:r>
              <a:rPr lang="en-AU" sz="2000" dirty="0"/>
              <a:t>Concomitant care</a:t>
            </a:r>
          </a:p>
          <a:p>
            <a:pPr lvl="1">
              <a:lnSpc>
                <a:spcPct val="150000"/>
              </a:lnSpc>
              <a:buClr>
                <a:srgbClr val="D7003A"/>
              </a:buClr>
            </a:pPr>
            <a:r>
              <a:rPr lang="en-AU" sz="2000" dirty="0"/>
              <a:t>Outcome measures</a:t>
            </a:r>
          </a:p>
          <a:p>
            <a:pPr lvl="1">
              <a:lnSpc>
                <a:spcPct val="150000"/>
              </a:lnSpc>
              <a:buClr>
                <a:srgbClr val="D7003A"/>
              </a:buClr>
            </a:pPr>
            <a:r>
              <a:rPr lang="en-AU" sz="2000" dirty="0"/>
              <a:t>Population context information</a:t>
            </a:r>
          </a:p>
          <a:p>
            <a:pPr lvl="1">
              <a:lnSpc>
                <a:spcPct val="150000"/>
              </a:lnSpc>
              <a:buClr>
                <a:srgbClr val="D7003A"/>
              </a:buClr>
            </a:pPr>
            <a:r>
              <a:rPr lang="en-AU" sz="2000" dirty="0"/>
              <a:t>Process evaluation and fidelity</a:t>
            </a:r>
          </a:p>
          <a:p>
            <a:pPr lvl="1">
              <a:lnSpc>
                <a:spcPct val="150000"/>
              </a:lnSpc>
              <a:buClr>
                <a:srgbClr val="D7003A"/>
              </a:buClr>
            </a:pPr>
            <a:r>
              <a:rPr lang="en-AU" sz="2000" dirty="0"/>
              <a:t>Health economics</a:t>
            </a:r>
          </a:p>
        </p:txBody>
      </p:sp>
    </p:spTree>
    <p:extLst>
      <p:ext uri="{BB962C8B-B14F-4D97-AF65-F5344CB8AC3E}">
        <p14:creationId xmlns:p14="http://schemas.microsoft.com/office/powerpoint/2010/main" val="1608234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89931"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Population to which trial results apply</a:t>
            </a:r>
          </a:p>
        </p:txBody>
      </p:sp>
      <p:sp>
        <p:nvSpPr>
          <p:cNvPr id="4" name="TextBox 3">
            <a:extLst>
              <a:ext uri="{FF2B5EF4-FFF2-40B4-BE49-F238E27FC236}">
                <a16:creationId xmlns:a16="http://schemas.microsoft.com/office/drawing/2014/main" id="{1F7F7C5C-9571-45CD-AACC-C14F51847FCE}"/>
              </a:ext>
            </a:extLst>
          </p:cNvPr>
          <p:cNvSpPr txBox="1"/>
          <p:nvPr/>
        </p:nvSpPr>
        <p:spPr>
          <a:xfrm>
            <a:off x="250116" y="961926"/>
            <a:ext cx="8727346" cy="3352731"/>
          </a:xfrm>
          <a:prstGeom prst="rect">
            <a:avLst/>
          </a:prstGeom>
          <a:noFill/>
        </p:spPr>
        <p:txBody>
          <a:bodyPr wrap="square" rtlCol="0" anchor="t">
            <a:normAutofit/>
          </a:bodyPr>
          <a:lstStyle/>
          <a:p>
            <a:pPr marL="457200" lvl="0" indent="-457200">
              <a:lnSpc>
                <a:spcPct val="150000"/>
              </a:lnSpc>
              <a:buClr>
                <a:srgbClr val="D7003A"/>
              </a:buClr>
              <a:buFont typeface="+mj-lt"/>
              <a:buAutoNum type="arabicPeriod"/>
            </a:pPr>
            <a:r>
              <a:rPr lang="en-AU" sz="2000" dirty="0"/>
              <a:t>Trial site characteristics and generalisability</a:t>
            </a:r>
          </a:p>
          <a:p>
            <a:pPr marL="457200" lvl="0" indent="-457200">
              <a:lnSpc>
                <a:spcPct val="150000"/>
              </a:lnSpc>
              <a:buClr>
                <a:srgbClr val="D7003A"/>
              </a:buClr>
              <a:buFont typeface="+mj-lt"/>
              <a:buAutoNum type="arabicPeriod"/>
            </a:pPr>
            <a:r>
              <a:rPr lang="en-AU" sz="2000" dirty="0"/>
              <a:t>Relationship of trial entry criteria and target population</a:t>
            </a:r>
          </a:p>
          <a:p>
            <a:pPr lvl="1">
              <a:lnSpc>
                <a:spcPct val="150000"/>
              </a:lnSpc>
              <a:buClr>
                <a:srgbClr val="D7003A"/>
              </a:buClr>
            </a:pPr>
            <a:r>
              <a:rPr lang="en-AU" sz="2000" dirty="0"/>
              <a:t>Narrow populations may enhance likelihood of ‘positive trial’ but limit implementability</a:t>
            </a:r>
          </a:p>
          <a:p>
            <a:pPr lvl="1">
              <a:lnSpc>
                <a:spcPct val="150000"/>
              </a:lnSpc>
              <a:buClr>
                <a:srgbClr val="D7003A"/>
              </a:buClr>
            </a:pPr>
            <a:r>
              <a:rPr lang="en-AU" sz="2000" dirty="0"/>
              <a:t>If suspected differential treatment effect, consider stratification</a:t>
            </a:r>
          </a:p>
          <a:p>
            <a:pPr marL="457200" indent="-457200">
              <a:lnSpc>
                <a:spcPct val="150000"/>
              </a:lnSpc>
              <a:buClr>
                <a:srgbClr val="D7003A"/>
              </a:buClr>
              <a:buFont typeface="+mj-lt"/>
              <a:buAutoNum type="arabicPeriod"/>
            </a:pPr>
            <a:r>
              <a:rPr lang="en-AU" sz="2000" dirty="0"/>
              <a:t>Screening and recruitment</a:t>
            </a:r>
          </a:p>
          <a:p>
            <a:pPr lvl="1">
              <a:lnSpc>
                <a:spcPct val="150000"/>
              </a:lnSpc>
              <a:buClr>
                <a:srgbClr val="D7003A"/>
              </a:buClr>
            </a:pPr>
            <a:r>
              <a:rPr lang="en-AU" sz="2000" dirty="0"/>
              <a:t>Pragmatic and / or embedded enhances implementability</a:t>
            </a:r>
          </a:p>
        </p:txBody>
      </p:sp>
    </p:spTree>
    <p:extLst>
      <p:ext uri="{BB962C8B-B14F-4D97-AF65-F5344CB8AC3E}">
        <p14:creationId xmlns:p14="http://schemas.microsoft.com/office/powerpoint/2010/main" val="251844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89931"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Delivery of trial intervention </a:t>
            </a:r>
          </a:p>
        </p:txBody>
      </p:sp>
      <p:sp>
        <p:nvSpPr>
          <p:cNvPr id="5" name="TextBox 4">
            <a:extLst>
              <a:ext uri="{FF2B5EF4-FFF2-40B4-BE49-F238E27FC236}">
                <a16:creationId xmlns:a16="http://schemas.microsoft.com/office/drawing/2014/main" id="{C1AB0784-8D18-48BD-A763-BBEDF702E6D3}"/>
              </a:ext>
            </a:extLst>
          </p:cNvPr>
          <p:cNvSpPr txBox="1"/>
          <p:nvPr/>
        </p:nvSpPr>
        <p:spPr>
          <a:xfrm>
            <a:off x="250116" y="961926"/>
            <a:ext cx="8727346" cy="3352731"/>
          </a:xfrm>
          <a:prstGeom prst="rect">
            <a:avLst/>
          </a:prstGeom>
          <a:noFill/>
        </p:spPr>
        <p:txBody>
          <a:bodyPr wrap="square" rtlCol="0" anchor="t">
            <a:normAutofit fontScale="92500" lnSpcReduction="10000"/>
          </a:bodyPr>
          <a:lstStyle/>
          <a:p>
            <a:pPr marL="457200" indent="-457200">
              <a:lnSpc>
                <a:spcPct val="150000"/>
              </a:lnSpc>
              <a:buClr>
                <a:srgbClr val="D7003A"/>
              </a:buClr>
              <a:buFont typeface="+mj-lt"/>
              <a:buAutoNum type="arabicPeriod"/>
            </a:pPr>
            <a:r>
              <a:rPr lang="en-AU" sz="2000" dirty="0"/>
              <a:t>Want to know if intervention works under ‘real-world’ conditions</a:t>
            </a:r>
          </a:p>
          <a:p>
            <a:pPr marL="457200" lvl="0" indent="-457200">
              <a:lnSpc>
                <a:spcPct val="150000"/>
              </a:lnSpc>
              <a:buClr>
                <a:srgbClr val="D7003A"/>
              </a:buClr>
              <a:buFont typeface="+mj-lt"/>
              <a:buAutoNum type="arabicPeriod"/>
            </a:pPr>
            <a:r>
              <a:rPr lang="en-AU" sz="2000" dirty="0"/>
              <a:t>Interventions should be delivered in the same way in trial as intended to occur in practice</a:t>
            </a:r>
          </a:p>
          <a:p>
            <a:pPr lvl="1">
              <a:lnSpc>
                <a:spcPct val="150000"/>
              </a:lnSpc>
              <a:buClr>
                <a:srgbClr val="D7003A"/>
              </a:buClr>
            </a:pPr>
            <a:r>
              <a:rPr lang="en-AU" sz="2000" dirty="0"/>
              <a:t>Train clinical staff, avoid research staff delivering the intervention</a:t>
            </a:r>
          </a:p>
          <a:p>
            <a:pPr lvl="1">
              <a:lnSpc>
                <a:spcPct val="150000"/>
              </a:lnSpc>
              <a:buClr>
                <a:srgbClr val="D7003A"/>
              </a:buClr>
            </a:pPr>
            <a:r>
              <a:rPr lang="en-AU" sz="2000" dirty="0"/>
              <a:t>Processes to enhance adherence or compliance should be those that occur in practice</a:t>
            </a:r>
          </a:p>
          <a:p>
            <a:pPr lvl="1">
              <a:lnSpc>
                <a:spcPct val="150000"/>
              </a:lnSpc>
              <a:buClr>
                <a:srgbClr val="D7003A"/>
              </a:buClr>
            </a:pPr>
            <a:r>
              <a:rPr lang="en-AU" sz="2000" dirty="0"/>
              <a:t>Adjustment or titration of intervention should be those that are feasible in practice</a:t>
            </a:r>
          </a:p>
          <a:p>
            <a:pPr marL="914400" lvl="1" indent="-457200">
              <a:lnSpc>
                <a:spcPct val="150000"/>
              </a:lnSpc>
              <a:buClr>
                <a:srgbClr val="D7003A"/>
              </a:buClr>
              <a:buFont typeface="+mj-lt"/>
              <a:buAutoNum type="arabicPeriod"/>
            </a:pPr>
            <a:endParaRPr lang="en-AU" sz="2000" dirty="0"/>
          </a:p>
        </p:txBody>
      </p:sp>
    </p:spTree>
    <p:extLst>
      <p:ext uri="{BB962C8B-B14F-4D97-AF65-F5344CB8AC3E}">
        <p14:creationId xmlns:p14="http://schemas.microsoft.com/office/powerpoint/2010/main" val="453387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89931" y="223024"/>
            <a:ext cx="8564137" cy="523220"/>
          </a:xfrm>
          <a:prstGeom prst="rect">
            <a:avLst/>
          </a:prstGeom>
          <a:noFill/>
        </p:spPr>
        <p:txBody>
          <a:bodyPr wrap="square" rtlCol="0">
            <a:spAutoFit/>
          </a:bodyPr>
          <a:lstStyle/>
          <a:p>
            <a:r>
              <a:rPr lang="en-US" sz="2800">
                <a:solidFill>
                  <a:schemeClr val="bg1"/>
                </a:solidFill>
                <a:latin typeface="Open Sans"/>
                <a:cs typeface="Open Sans"/>
              </a:rPr>
              <a:t>Choice of comparator</a:t>
            </a:r>
            <a:endParaRPr lang="en-US" sz="2800" dirty="0">
              <a:solidFill>
                <a:schemeClr val="bg1"/>
              </a:solidFill>
              <a:latin typeface="Open Sans"/>
              <a:cs typeface="Open Sans"/>
            </a:endParaRPr>
          </a:p>
        </p:txBody>
      </p:sp>
      <p:sp>
        <p:nvSpPr>
          <p:cNvPr id="4" name="TextBox 3">
            <a:extLst>
              <a:ext uri="{FF2B5EF4-FFF2-40B4-BE49-F238E27FC236}">
                <a16:creationId xmlns:a16="http://schemas.microsoft.com/office/drawing/2014/main" id="{C39879CA-854F-43EA-886F-A863F6EA3B69}"/>
              </a:ext>
            </a:extLst>
          </p:cNvPr>
          <p:cNvSpPr txBox="1"/>
          <p:nvPr/>
        </p:nvSpPr>
        <p:spPr>
          <a:xfrm>
            <a:off x="250116" y="961926"/>
            <a:ext cx="8727346" cy="3352731"/>
          </a:xfrm>
          <a:prstGeom prst="rect">
            <a:avLst/>
          </a:prstGeom>
          <a:noFill/>
        </p:spPr>
        <p:txBody>
          <a:bodyPr wrap="square" rtlCol="0" anchor="t">
            <a:normAutofit fontScale="92500"/>
          </a:bodyPr>
          <a:lstStyle/>
          <a:p>
            <a:pPr marL="457200" lvl="0" indent="-457200">
              <a:lnSpc>
                <a:spcPct val="150000"/>
              </a:lnSpc>
              <a:buClr>
                <a:srgbClr val="D7003A"/>
              </a:buClr>
              <a:buFont typeface="+mj-lt"/>
              <a:buAutoNum type="arabicPeriod"/>
            </a:pPr>
            <a:r>
              <a:rPr lang="en-AU" sz="2000" dirty="0"/>
              <a:t>Comparator should be clinically meaningful</a:t>
            </a:r>
          </a:p>
          <a:p>
            <a:pPr marL="457200" lvl="0" indent="-457200">
              <a:lnSpc>
                <a:spcPct val="150000"/>
              </a:lnSpc>
              <a:buClr>
                <a:srgbClr val="D7003A"/>
              </a:buClr>
              <a:buFont typeface="+mj-lt"/>
              <a:buAutoNum type="arabicPeriod"/>
            </a:pPr>
            <a:r>
              <a:rPr lang="en-AU" sz="2000" dirty="0"/>
              <a:t>What if there is marked variation within current standard care</a:t>
            </a:r>
          </a:p>
          <a:p>
            <a:pPr lvl="1">
              <a:lnSpc>
                <a:spcPct val="150000"/>
              </a:lnSpc>
              <a:buClr>
                <a:srgbClr val="D7003A"/>
              </a:buClr>
            </a:pPr>
            <a:r>
              <a:rPr lang="en-AU" sz="2000" dirty="0"/>
              <a:t>Choose most common variant as compactor</a:t>
            </a:r>
          </a:p>
          <a:p>
            <a:pPr lvl="1">
              <a:lnSpc>
                <a:spcPct val="150000"/>
              </a:lnSpc>
              <a:buClr>
                <a:srgbClr val="D7003A"/>
              </a:buClr>
            </a:pPr>
            <a:r>
              <a:rPr lang="en-AU" sz="2000" dirty="0"/>
              <a:t>Allow clinician to do what they would normally do</a:t>
            </a:r>
          </a:p>
          <a:p>
            <a:pPr marL="457200" indent="-457200">
              <a:lnSpc>
                <a:spcPct val="150000"/>
              </a:lnSpc>
              <a:buClr>
                <a:srgbClr val="D7003A"/>
              </a:buClr>
              <a:buFont typeface="+mj-lt"/>
              <a:buAutoNum type="arabicPeriod"/>
            </a:pPr>
            <a:r>
              <a:rPr lang="en-AU" sz="2000" dirty="0"/>
              <a:t>Blinding and placebo</a:t>
            </a:r>
          </a:p>
          <a:p>
            <a:pPr lvl="1">
              <a:lnSpc>
                <a:spcPct val="150000"/>
              </a:lnSpc>
              <a:buClr>
                <a:srgbClr val="D7003A"/>
              </a:buClr>
            </a:pPr>
            <a:r>
              <a:rPr lang="en-AU" sz="2000" dirty="0"/>
              <a:t>Can be critical for implementation (especially de-implementation)</a:t>
            </a:r>
          </a:p>
          <a:p>
            <a:pPr lvl="1">
              <a:lnSpc>
                <a:spcPct val="150000"/>
              </a:lnSpc>
              <a:buClr>
                <a:srgbClr val="D7003A"/>
              </a:buClr>
            </a:pPr>
            <a:r>
              <a:rPr lang="en-AU" sz="2000" dirty="0"/>
              <a:t>But not always necessary and placebo is not a treatment option in actual practice</a:t>
            </a:r>
          </a:p>
        </p:txBody>
      </p:sp>
    </p:spTree>
    <p:extLst>
      <p:ext uri="{BB962C8B-B14F-4D97-AF65-F5344CB8AC3E}">
        <p14:creationId xmlns:p14="http://schemas.microsoft.com/office/powerpoint/2010/main" val="1415672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89931" y="223024"/>
            <a:ext cx="8564137" cy="954107"/>
          </a:xfrm>
          <a:prstGeom prst="rect">
            <a:avLst/>
          </a:prstGeom>
          <a:noFill/>
        </p:spPr>
        <p:txBody>
          <a:bodyPr wrap="square" rtlCol="0">
            <a:spAutoFit/>
          </a:bodyPr>
          <a:lstStyle/>
          <a:p>
            <a:r>
              <a:rPr lang="en-US" sz="2800" dirty="0">
                <a:solidFill>
                  <a:schemeClr val="bg1"/>
                </a:solidFill>
                <a:latin typeface="Open Sans"/>
                <a:cs typeface="Open Sans"/>
              </a:rPr>
              <a:t>Health Economics</a:t>
            </a:r>
          </a:p>
          <a:p>
            <a:endParaRPr lang="en-US" sz="2800" dirty="0">
              <a:solidFill>
                <a:schemeClr val="bg1"/>
              </a:solidFill>
              <a:latin typeface="Open Sans"/>
              <a:cs typeface="Open Sans"/>
            </a:endParaRPr>
          </a:p>
        </p:txBody>
      </p:sp>
      <p:sp>
        <p:nvSpPr>
          <p:cNvPr id="5" name="TextBox 4">
            <a:extLst>
              <a:ext uri="{FF2B5EF4-FFF2-40B4-BE49-F238E27FC236}">
                <a16:creationId xmlns:a16="http://schemas.microsoft.com/office/drawing/2014/main" id="{C8AD4686-DBB2-4E9A-BAE7-63A0FBB43901}"/>
              </a:ext>
            </a:extLst>
          </p:cNvPr>
          <p:cNvSpPr txBox="1"/>
          <p:nvPr/>
        </p:nvSpPr>
        <p:spPr>
          <a:xfrm>
            <a:off x="289931" y="1043207"/>
            <a:ext cx="8564138" cy="3000474"/>
          </a:xfrm>
          <a:prstGeom prst="rect">
            <a:avLst/>
          </a:prstGeom>
          <a:noFill/>
        </p:spPr>
        <p:txBody>
          <a:bodyPr wrap="square" rtlCol="0" anchor="t">
            <a:normAutofit/>
          </a:bodyPr>
          <a:lstStyle/>
          <a:p>
            <a:pPr lvl="0">
              <a:lnSpc>
                <a:spcPct val="150000"/>
              </a:lnSpc>
              <a:buClr>
                <a:srgbClr val="D7003A"/>
              </a:buClr>
            </a:pPr>
            <a:r>
              <a:rPr lang="en-AU" sz="2000" dirty="0"/>
              <a:t>Often critical to decision-making regarding implementability</a:t>
            </a:r>
          </a:p>
          <a:p>
            <a:pPr lvl="0">
              <a:lnSpc>
                <a:spcPct val="150000"/>
              </a:lnSpc>
              <a:buClr>
                <a:srgbClr val="D7003A"/>
              </a:buClr>
            </a:pPr>
            <a:endParaRPr lang="en-AU" sz="2000" dirty="0"/>
          </a:p>
          <a:p>
            <a:pPr lvl="0">
              <a:lnSpc>
                <a:spcPct val="150000"/>
              </a:lnSpc>
              <a:buClr>
                <a:srgbClr val="D7003A"/>
              </a:buClr>
            </a:pPr>
            <a:r>
              <a:rPr lang="en-AU" sz="2000" dirty="0"/>
              <a:t>Requires planning and incorporation of appropriate data collection at design phase</a:t>
            </a:r>
          </a:p>
          <a:p>
            <a:pPr lvl="0">
              <a:lnSpc>
                <a:spcPct val="150000"/>
              </a:lnSpc>
              <a:buClr>
                <a:srgbClr val="D7003A"/>
              </a:buClr>
            </a:pPr>
            <a:endParaRPr lang="en-AU" sz="2000" dirty="0"/>
          </a:p>
          <a:p>
            <a:pPr lvl="0">
              <a:lnSpc>
                <a:spcPct val="150000"/>
              </a:lnSpc>
              <a:buClr>
                <a:srgbClr val="D7003A"/>
              </a:buClr>
            </a:pPr>
            <a:r>
              <a:rPr lang="en-AU" sz="2000" dirty="0"/>
              <a:t>Needs a health economist</a:t>
            </a:r>
          </a:p>
        </p:txBody>
      </p:sp>
    </p:spTree>
    <p:extLst>
      <p:ext uri="{BB962C8B-B14F-4D97-AF65-F5344CB8AC3E}">
        <p14:creationId xmlns:p14="http://schemas.microsoft.com/office/powerpoint/2010/main" val="3653015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89931" y="223024"/>
            <a:ext cx="8564137" cy="523220"/>
          </a:xfrm>
          <a:prstGeom prst="rect">
            <a:avLst/>
          </a:prstGeom>
          <a:noFill/>
        </p:spPr>
        <p:txBody>
          <a:bodyPr wrap="square" rtlCol="0">
            <a:spAutoFit/>
          </a:bodyPr>
          <a:lstStyle/>
          <a:p>
            <a:r>
              <a:rPr lang="en-US" sz="2800">
                <a:solidFill>
                  <a:schemeClr val="bg1"/>
                </a:solidFill>
                <a:latin typeface="Open Sans"/>
                <a:cs typeface="Open Sans"/>
              </a:rPr>
              <a:t>Further design and conduct features</a:t>
            </a:r>
            <a:endParaRPr lang="en-US" sz="2800" dirty="0">
              <a:solidFill>
                <a:schemeClr val="bg1"/>
              </a:solidFill>
              <a:latin typeface="Open Sans"/>
              <a:cs typeface="Open Sans"/>
            </a:endParaRPr>
          </a:p>
        </p:txBody>
      </p:sp>
      <p:sp>
        <p:nvSpPr>
          <p:cNvPr id="4" name="TextBox 3">
            <a:extLst>
              <a:ext uri="{FF2B5EF4-FFF2-40B4-BE49-F238E27FC236}">
                <a16:creationId xmlns:a16="http://schemas.microsoft.com/office/drawing/2014/main" id="{3ED75812-287B-4BD5-B9A6-5C0244DE87B0}"/>
              </a:ext>
            </a:extLst>
          </p:cNvPr>
          <p:cNvSpPr txBox="1"/>
          <p:nvPr/>
        </p:nvSpPr>
        <p:spPr>
          <a:xfrm>
            <a:off x="289931" y="961926"/>
            <a:ext cx="8564138" cy="3352731"/>
          </a:xfrm>
          <a:prstGeom prst="rect">
            <a:avLst/>
          </a:prstGeom>
          <a:noFill/>
        </p:spPr>
        <p:txBody>
          <a:bodyPr wrap="square" rtlCol="0" anchor="t">
            <a:normAutofit/>
          </a:bodyPr>
          <a:lstStyle/>
          <a:p>
            <a:pPr>
              <a:lnSpc>
                <a:spcPct val="150000"/>
              </a:lnSpc>
              <a:buClr>
                <a:srgbClr val="D7003A"/>
              </a:buClr>
            </a:pPr>
            <a:r>
              <a:rPr lang="en-US" sz="2000" dirty="0">
                <a:latin typeface="Open Sans"/>
                <a:cs typeface="Open Sans"/>
              </a:rPr>
              <a:t>Population context information</a:t>
            </a:r>
          </a:p>
          <a:p>
            <a:pPr lvl="0">
              <a:lnSpc>
                <a:spcPct val="150000"/>
              </a:lnSpc>
              <a:buClr>
                <a:srgbClr val="D7003A"/>
              </a:buClr>
            </a:pPr>
            <a:r>
              <a:rPr lang="en-AU" sz="2000" dirty="0"/>
              <a:t>Where possible, a trial should report information on eligible but non-randomised patients, i.e. nesting within registry</a:t>
            </a:r>
          </a:p>
          <a:p>
            <a:pPr lvl="0">
              <a:lnSpc>
                <a:spcPct val="150000"/>
              </a:lnSpc>
              <a:buClr>
                <a:srgbClr val="D7003A"/>
              </a:buClr>
            </a:pPr>
            <a:endParaRPr lang="en-AU" sz="2000" dirty="0"/>
          </a:p>
          <a:p>
            <a:pPr>
              <a:lnSpc>
                <a:spcPct val="150000"/>
              </a:lnSpc>
              <a:buClr>
                <a:srgbClr val="D7003A"/>
              </a:buClr>
            </a:pPr>
            <a:r>
              <a:rPr lang="en-US" sz="2000" dirty="0">
                <a:latin typeface="Open Sans"/>
                <a:cs typeface="Open Sans"/>
              </a:rPr>
              <a:t>Process and fidelity evaluation</a:t>
            </a:r>
          </a:p>
          <a:p>
            <a:pPr>
              <a:lnSpc>
                <a:spcPct val="150000"/>
              </a:lnSpc>
              <a:buClr>
                <a:srgbClr val="D7003A"/>
              </a:buClr>
            </a:pPr>
            <a:r>
              <a:rPr lang="en-AU" sz="2000" dirty="0"/>
              <a:t>For complex interventions, process evaluation using mixed methods to understand factors associated with fidelity of delivery</a:t>
            </a:r>
          </a:p>
          <a:p>
            <a:pPr>
              <a:lnSpc>
                <a:spcPct val="150000"/>
              </a:lnSpc>
              <a:buClr>
                <a:srgbClr val="D7003A"/>
              </a:buClr>
            </a:pPr>
            <a:endParaRPr lang="en-US" sz="2000" dirty="0">
              <a:latin typeface="Open Sans"/>
              <a:cs typeface="Open Sans"/>
            </a:endParaRPr>
          </a:p>
        </p:txBody>
      </p:sp>
    </p:spTree>
    <p:extLst>
      <p:ext uri="{BB962C8B-B14F-4D97-AF65-F5344CB8AC3E}">
        <p14:creationId xmlns:p14="http://schemas.microsoft.com/office/powerpoint/2010/main" val="1012629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89931" y="223024"/>
            <a:ext cx="8564137" cy="523220"/>
          </a:xfrm>
          <a:prstGeom prst="rect">
            <a:avLst/>
          </a:prstGeom>
          <a:noFill/>
        </p:spPr>
        <p:txBody>
          <a:bodyPr wrap="square" rtlCol="0">
            <a:spAutoFit/>
          </a:bodyPr>
          <a:lstStyle/>
          <a:p>
            <a:r>
              <a:rPr lang="en-US" sz="2800">
                <a:solidFill>
                  <a:schemeClr val="bg1"/>
                </a:solidFill>
                <a:latin typeface="Open Sans"/>
                <a:cs typeface="Open Sans"/>
              </a:rPr>
              <a:t>Optimising Implementability</a:t>
            </a:r>
            <a:endParaRPr lang="en-US" sz="2800" dirty="0">
              <a:solidFill>
                <a:schemeClr val="bg1"/>
              </a:solidFill>
              <a:latin typeface="Open Sans"/>
              <a:cs typeface="Open Sans"/>
            </a:endParaRPr>
          </a:p>
        </p:txBody>
      </p:sp>
      <p:sp>
        <p:nvSpPr>
          <p:cNvPr id="6" name="TextBox 5">
            <a:extLst>
              <a:ext uri="{FF2B5EF4-FFF2-40B4-BE49-F238E27FC236}">
                <a16:creationId xmlns:a16="http://schemas.microsoft.com/office/drawing/2014/main" id="{CCD5F30F-E39F-4012-8070-AA5AEAC7215E}"/>
              </a:ext>
            </a:extLst>
          </p:cNvPr>
          <p:cNvSpPr txBox="1"/>
          <p:nvPr/>
        </p:nvSpPr>
        <p:spPr>
          <a:xfrm>
            <a:off x="250116" y="961926"/>
            <a:ext cx="8304604" cy="3352731"/>
          </a:xfrm>
          <a:prstGeom prst="rect">
            <a:avLst/>
          </a:prstGeom>
          <a:noFill/>
        </p:spPr>
        <p:txBody>
          <a:bodyPr wrap="square" rtlCol="0" anchor="t">
            <a:normAutofit/>
          </a:bodyPr>
          <a:lstStyle/>
          <a:p>
            <a:pPr lvl="0">
              <a:lnSpc>
                <a:spcPct val="150000"/>
              </a:lnSpc>
              <a:buClr>
                <a:srgbClr val="D7003A"/>
              </a:buClr>
            </a:pPr>
            <a:r>
              <a:rPr lang="en-AU" sz="3600" dirty="0"/>
              <a:t>Trial Reporting Phase</a:t>
            </a:r>
          </a:p>
          <a:p>
            <a:pPr lvl="1">
              <a:lnSpc>
                <a:spcPct val="150000"/>
              </a:lnSpc>
              <a:buClr>
                <a:srgbClr val="D7003A"/>
              </a:buClr>
            </a:pPr>
            <a:r>
              <a:rPr lang="en-AU" sz="2000" dirty="0"/>
              <a:t>Commitment to complete and timely reporting</a:t>
            </a:r>
          </a:p>
          <a:p>
            <a:pPr lvl="1">
              <a:lnSpc>
                <a:spcPct val="150000"/>
              </a:lnSpc>
              <a:buClr>
                <a:srgbClr val="D7003A"/>
              </a:buClr>
            </a:pPr>
            <a:r>
              <a:rPr lang="en-AU" sz="2000" dirty="0"/>
              <a:t>Sufficient information to guide delivery of the intervention</a:t>
            </a:r>
          </a:p>
          <a:p>
            <a:pPr lvl="1">
              <a:lnSpc>
                <a:spcPct val="150000"/>
              </a:lnSpc>
              <a:buClr>
                <a:srgbClr val="D7003A"/>
              </a:buClr>
            </a:pPr>
            <a:r>
              <a:rPr lang="en-AU" sz="2000" dirty="0"/>
              <a:t>Data sharing</a:t>
            </a:r>
          </a:p>
          <a:p>
            <a:pPr lvl="1">
              <a:lnSpc>
                <a:spcPct val="150000"/>
              </a:lnSpc>
              <a:buClr>
                <a:srgbClr val="D7003A"/>
              </a:buClr>
            </a:pPr>
            <a:r>
              <a:rPr lang="en-AU" sz="2000" dirty="0"/>
              <a:t>Accessibility of trial results</a:t>
            </a:r>
          </a:p>
          <a:p>
            <a:pPr lvl="1">
              <a:lnSpc>
                <a:spcPct val="150000"/>
              </a:lnSpc>
              <a:buClr>
                <a:srgbClr val="D7003A"/>
              </a:buClr>
            </a:pPr>
            <a:r>
              <a:rPr lang="en-AU" sz="2000" dirty="0"/>
              <a:t>Declaration of interests</a:t>
            </a:r>
          </a:p>
        </p:txBody>
      </p:sp>
    </p:spTree>
    <p:extLst>
      <p:ext uri="{BB962C8B-B14F-4D97-AF65-F5344CB8AC3E}">
        <p14:creationId xmlns:p14="http://schemas.microsoft.com/office/powerpoint/2010/main" val="2334206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89931" y="223024"/>
            <a:ext cx="8564137" cy="523220"/>
          </a:xfrm>
          <a:prstGeom prst="rect">
            <a:avLst/>
          </a:prstGeom>
          <a:noFill/>
        </p:spPr>
        <p:txBody>
          <a:bodyPr wrap="square" rtlCol="0">
            <a:spAutoFit/>
          </a:bodyPr>
          <a:lstStyle/>
          <a:p>
            <a:r>
              <a:rPr lang="en-US" sz="2800">
                <a:solidFill>
                  <a:schemeClr val="bg1"/>
                </a:solidFill>
                <a:latin typeface="Open Sans"/>
                <a:cs typeface="Open Sans"/>
              </a:rPr>
              <a:t>Commitment to timely and compete reporting</a:t>
            </a:r>
            <a:endParaRPr lang="en-US" sz="2800" dirty="0">
              <a:solidFill>
                <a:schemeClr val="bg1"/>
              </a:solidFill>
              <a:latin typeface="Open Sans"/>
              <a:cs typeface="Open Sans"/>
            </a:endParaRPr>
          </a:p>
        </p:txBody>
      </p:sp>
      <p:sp>
        <p:nvSpPr>
          <p:cNvPr id="4" name="TextBox 3">
            <a:extLst>
              <a:ext uri="{FF2B5EF4-FFF2-40B4-BE49-F238E27FC236}">
                <a16:creationId xmlns:a16="http://schemas.microsoft.com/office/drawing/2014/main" id="{9CFE84F7-A28F-4F8B-86C7-ED23F1C955E9}"/>
              </a:ext>
            </a:extLst>
          </p:cNvPr>
          <p:cNvSpPr txBox="1"/>
          <p:nvPr/>
        </p:nvSpPr>
        <p:spPr>
          <a:xfrm>
            <a:off x="413324" y="1022887"/>
            <a:ext cx="8283636" cy="3102074"/>
          </a:xfrm>
          <a:prstGeom prst="rect">
            <a:avLst/>
          </a:prstGeom>
          <a:noFill/>
        </p:spPr>
        <p:txBody>
          <a:bodyPr wrap="square" rtlCol="0" anchor="t">
            <a:normAutofit/>
          </a:bodyPr>
          <a:lstStyle/>
          <a:p>
            <a:pPr lvl="0">
              <a:lnSpc>
                <a:spcPct val="150000"/>
              </a:lnSpc>
              <a:buClr>
                <a:srgbClr val="D7003A"/>
              </a:buClr>
            </a:pPr>
            <a:r>
              <a:rPr lang="en-AU" sz="2000" dirty="0"/>
              <a:t>A trial that is not reported has no capacity to influence implementation</a:t>
            </a:r>
          </a:p>
          <a:p>
            <a:pPr marL="800100" lvl="1" indent="-342900">
              <a:lnSpc>
                <a:spcPct val="150000"/>
              </a:lnSpc>
              <a:buClr>
                <a:srgbClr val="D7003A"/>
              </a:buClr>
              <a:buFont typeface="Arial" panose="020B0604020202020204" pitchFamily="34" charset="0"/>
              <a:buChar char="•"/>
            </a:pPr>
            <a:r>
              <a:rPr lang="en-AU" sz="2000" dirty="0"/>
              <a:t>Particularly important for trials that failed to recruit or deliver an intervention</a:t>
            </a:r>
          </a:p>
          <a:p>
            <a:pPr lvl="1">
              <a:lnSpc>
                <a:spcPct val="150000"/>
              </a:lnSpc>
              <a:buClr>
                <a:srgbClr val="D7003A"/>
              </a:buClr>
            </a:pPr>
            <a:endParaRPr lang="en-AU" sz="2000" dirty="0"/>
          </a:p>
          <a:p>
            <a:pPr>
              <a:lnSpc>
                <a:spcPct val="150000"/>
              </a:lnSpc>
              <a:buClr>
                <a:srgbClr val="D7003A"/>
              </a:buClr>
            </a:pPr>
            <a:r>
              <a:rPr lang="en-AU" sz="2000" dirty="0"/>
              <a:t>Report as per CONSORT or its variants</a:t>
            </a:r>
          </a:p>
          <a:p>
            <a:pPr marL="800100" lvl="1" indent="-342900">
              <a:lnSpc>
                <a:spcPct val="150000"/>
              </a:lnSpc>
              <a:buClr>
                <a:srgbClr val="D7003A"/>
              </a:buClr>
              <a:buFont typeface="Arial" panose="020B0604020202020204" pitchFamily="34" charset="0"/>
              <a:buChar char="•"/>
            </a:pPr>
            <a:r>
              <a:rPr lang="en-AU" sz="2000" dirty="0"/>
              <a:t>Published SAP prior to database lock</a:t>
            </a:r>
          </a:p>
          <a:p>
            <a:pPr>
              <a:lnSpc>
                <a:spcPct val="150000"/>
              </a:lnSpc>
              <a:buClr>
                <a:srgbClr val="D7003A"/>
              </a:buClr>
            </a:pPr>
            <a:endParaRPr lang="en-AU" sz="2000" dirty="0"/>
          </a:p>
        </p:txBody>
      </p:sp>
    </p:spTree>
    <p:extLst>
      <p:ext uri="{BB962C8B-B14F-4D97-AF65-F5344CB8AC3E}">
        <p14:creationId xmlns:p14="http://schemas.microsoft.com/office/powerpoint/2010/main" val="3508642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A Learning Healthcare System</a:t>
            </a:r>
          </a:p>
        </p:txBody>
      </p:sp>
      <p:pic>
        <p:nvPicPr>
          <p:cNvPr id="3" name="Picture 2">
            <a:extLst>
              <a:ext uri="{FF2B5EF4-FFF2-40B4-BE49-F238E27FC236}">
                <a16:creationId xmlns:a16="http://schemas.microsoft.com/office/drawing/2014/main" id="{D01001CC-D28F-4DBC-90DE-EC23906B4A87}"/>
              </a:ext>
            </a:extLst>
          </p:cNvPr>
          <p:cNvPicPr>
            <a:picLocks noChangeAspect="1"/>
          </p:cNvPicPr>
          <p:nvPr/>
        </p:nvPicPr>
        <p:blipFill rotWithShape="1">
          <a:blip r:embed="rId3"/>
          <a:srcRect b="594"/>
          <a:stretch/>
        </p:blipFill>
        <p:spPr>
          <a:xfrm>
            <a:off x="627324" y="1370276"/>
            <a:ext cx="3350316" cy="3140170"/>
          </a:xfrm>
          <a:prstGeom prst="rect">
            <a:avLst/>
          </a:prstGeom>
        </p:spPr>
      </p:pic>
      <p:sp>
        <p:nvSpPr>
          <p:cNvPr id="4" name="Arrow: Left 3">
            <a:extLst>
              <a:ext uri="{FF2B5EF4-FFF2-40B4-BE49-F238E27FC236}">
                <a16:creationId xmlns:a16="http://schemas.microsoft.com/office/drawing/2014/main" id="{82C88285-080E-402B-9B34-5A3B646C3611}"/>
              </a:ext>
            </a:extLst>
          </p:cNvPr>
          <p:cNvSpPr/>
          <p:nvPr/>
        </p:nvSpPr>
        <p:spPr>
          <a:xfrm>
            <a:off x="3977640" y="2295849"/>
            <a:ext cx="1628114" cy="551802"/>
          </a:xfrm>
          <a:prstGeom prst="leftArrow">
            <a:avLst/>
          </a:prstGeom>
          <a:solidFill>
            <a:srgbClr val="438365"/>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3F23BF52-9EC3-4EDF-A244-64CB69DC3002}"/>
              </a:ext>
            </a:extLst>
          </p:cNvPr>
          <p:cNvSpPr/>
          <p:nvPr/>
        </p:nvSpPr>
        <p:spPr>
          <a:xfrm>
            <a:off x="5770880" y="1448365"/>
            <a:ext cx="2905760" cy="2246769"/>
          </a:xfrm>
          <a:prstGeom prst="rect">
            <a:avLst/>
          </a:prstGeom>
        </p:spPr>
        <p:txBody>
          <a:bodyPr wrap="square">
            <a:spAutoFit/>
          </a:bodyPr>
          <a:lstStyle/>
          <a:p>
            <a:r>
              <a:rPr lang="en-AU" sz="2800" b="1" dirty="0">
                <a:solidFill>
                  <a:srgbClr val="002060"/>
                </a:solidFill>
              </a:rPr>
              <a:t>RCTs are critical to transitioning from opinion-based care to evidence-based care</a:t>
            </a:r>
          </a:p>
        </p:txBody>
      </p:sp>
    </p:spTree>
    <p:extLst>
      <p:ext uri="{BB962C8B-B14F-4D97-AF65-F5344CB8AC3E}">
        <p14:creationId xmlns:p14="http://schemas.microsoft.com/office/powerpoint/2010/main" val="1828868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89931" y="223024"/>
            <a:ext cx="8564137" cy="461665"/>
          </a:xfrm>
          <a:prstGeom prst="rect">
            <a:avLst/>
          </a:prstGeom>
          <a:noFill/>
        </p:spPr>
        <p:txBody>
          <a:bodyPr wrap="square" rtlCol="0">
            <a:spAutoFit/>
          </a:bodyPr>
          <a:lstStyle/>
          <a:p>
            <a:r>
              <a:rPr lang="en-US" sz="2400" dirty="0">
                <a:solidFill>
                  <a:schemeClr val="bg1"/>
                </a:solidFill>
                <a:latin typeface="Open Sans"/>
                <a:cs typeface="Open Sans"/>
              </a:rPr>
              <a:t>Sufficient information to deliver intervention in practice</a:t>
            </a:r>
          </a:p>
        </p:txBody>
      </p:sp>
      <p:sp>
        <p:nvSpPr>
          <p:cNvPr id="5" name="TextBox 4">
            <a:extLst>
              <a:ext uri="{FF2B5EF4-FFF2-40B4-BE49-F238E27FC236}">
                <a16:creationId xmlns:a16="http://schemas.microsoft.com/office/drawing/2014/main" id="{2C103412-15F3-417D-9CCF-8C45EE1BE662}"/>
              </a:ext>
            </a:extLst>
          </p:cNvPr>
          <p:cNvSpPr txBox="1"/>
          <p:nvPr/>
        </p:nvSpPr>
        <p:spPr>
          <a:xfrm>
            <a:off x="413325" y="1043207"/>
            <a:ext cx="8283636" cy="2695674"/>
          </a:xfrm>
          <a:prstGeom prst="rect">
            <a:avLst/>
          </a:prstGeom>
          <a:noFill/>
        </p:spPr>
        <p:txBody>
          <a:bodyPr wrap="square" rtlCol="0" anchor="t">
            <a:normAutofit/>
          </a:bodyPr>
          <a:lstStyle/>
          <a:p>
            <a:pPr lvl="0">
              <a:lnSpc>
                <a:spcPct val="150000"/>
              </a:lnSpc>
              <a:buClr>
                <a:srgbClr val="D7003A"/>
              </a:buClr>
            </a:pPr>
            <a:r>
              <a:rPr lang="en-AU" sz="2000" dirty="0"/>
              <a:t>Particularly for complex intervention, if intervention not described can’t be implemented</a:t>
            </a:r>
          </a:p>
          <a:p>
            <a:pPr lvl="0">
              <a:lnSpc>
                <a:spcPct val="150000"/>
              </a:lnSpc>
              <a:buClr>
                <a:srgbClr val="D7003A"/>
              </a:buClr>
            </a:pPr>
            <a:r>
              <a:rPr lang="en-AU" sz="2000" dirty="0"/>
              <a:t>TIDIER checklist</a:t>
            </a:r>
          </a:p>
          <a:p>
            <a:pPr lvl="0">
              <a:lnSpc>
                <a:spcPct val="150000"/>
              </a:lnSpc>
              <a:buClr>
                <a:srgbClr val="D7003A"/>
              </a:buClr>
            </a:pPr>
            <a:r>
              <a:rPr lang="en-AU" sz="2000" dirty="0"/>
              <a:t>Availability of study tools and training material</a:t>
            </a:r>
          </a:p>
          <a:p>
            <a:pPr lvl="0">
              <a:lnSpc>
                <a:spcPct val="150000"/>
              </a:lnSpc>
              <a:buClr>
                <a:srgbClr val="D7003A"/>
              </a:buClr>
            </a:pPr>
            <a:endParaRPr lang="en-AU" sz="2000" dirty="0"/>
          </a:p>
        </p:txBody>
      </p:sp>
    </p:spTree>
    <p:extLst>
      <p:ext uri="{BB962C8B-B14F-4D97-AF65-F5344CB8AC3E}">
        <p14:creationId xmlns:p14="http://schemas.microsoft.com/office/powerpoint/2010/main" val="2215721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89931" y="223024"/>
            <a:ext cx="8564137" cy="461665"/>
          </a:xfrm>
          <a:prstGeom prst="rect">
            <a:avLst/>
          </a:prstGeom>
          <a:noFill/>
        </p:spPr>
        <p:txBody>
          <a:bodyPr wrap="square" rtlCol="0">
            <a:spAutoFit/>
          </a:bodyPr>
          <a:lstStyle/>
          <a:p>
            <a:r>
              <a:rPr lang="en-US" sz="2400">
                <a:solidFill>
                  <a:schemeClr val="bg1"/>
                </a:solidFill>
                <a:latin typeface="Open Sans"/>
                <a:cs typeface="Open Sans"/>
              </a:rPr>
              <a:t>Other aspects of reporting</a:t>
            </a:r>
            <a:endParaRPr lang="en-US" sz="2400" dirty="0">
              <a:solidFill>
                <a:schemeClr val="bg1"/>
              </a:solidFill>
              <a:latin typeface="Open Sans"/>
              <a:cs typeface="Open Sans"/>
            </a:endParaRPr>
          </a:p>
        </p:txBody>
      </p:sp>
      <p:sp>
        <p:nvSpPr>
          <p:cNvPr id="4" name="TextBox 3">
            <a:extLst>
              <a:ext uri="{FF2B5EF4-FFF2-40B4-BE49-F238E27FC236}">
                <a16:creationId xmlns:a16="http://schemas.microsoft.com/office/drawing/2014/main" id="{2B5A9607-9004-45A8-88CC-9F0658385876}"/>
              </a:ext>
            </a:extLst>
          </p:cNvPr>
          <p:cNvSpPr txBox="1"/>
          <p:nvPr/>
        </p:nvSpPr>
        <p:spPr>
          <a:xfrm>
            <a:off x="413324" y="961926"/>
            <a:ext cx="7531796" cy="3352731"/>
          </a:xfrm>
          <a:prstGeom prst="rect">
            <a:avLst/>
          </a:prstGeom>
          <a:noFill/>
        </p:spPr>
        <p:txBody>
          <a:bodyPr wrap="square" rtlCol="0" anchor="t">
            <a:normAutofit/>
          </a:bodyPr>
          <a:lstStyle/>
          <a:p>
            <a:pPr lvl="0">
              <a:lnSpc>
                <a:spcPct val="150000"/>
              </a:lnSpc>
              <a:buClr>
                <a:srgbClr val="D7003A"/>
              </a:buClr>
            </a:pPr>
            <a:r>
              <a:rPr lang="en-AU" sz="2000" dirty="0"/>
              <a:t>Data sharing</a:t>
            </a:r>
          </a:p>
          <a:p>
            <a:pPr lvl="1">
              <a:lnSpc>
                <a:spcPct val="150000"/>
              </a:lnSpc>
              <a:buClr>
                <a:srgbClr val="D7003A"/>
              </a:buClr>
            </a:pPr>
            <a:r>
              <a:rPr lang="en-AU" sz="2000" dirty="0"/>
              <a:t>Respond to requests to assist evidence synthesis</a:t>
            </a:r>
          </a:p>
          <a:p>
            <a:pPr lvl="1">
              <a:lnSpc>
                <a:spcPct val="150000"/>
              </a:lnSpc>
              <a:buClr>
                <a:srgbClr val="D7003A"/>
              </a:buClr>
            </a:pPr>
            <a:r>
              <a:rPr lang="en-AU" sz="2000" dirty="0"/>
              <a:t>IPDMA</a:t>
            </a:r>
          </a:p>
          <a:p>
            <a:pPr lvl="0">
              <a:lnSpc>
                <a:spcPct val="150000"/>
              </a:lnSpc>
              <a:buClr>
                <a:srgbClr val="D7003A"/>
              </a:buClr>
            </a:pPr>
            <a:endParaRPr lang="en-AU" sz="2000" dirty="0"/>
          </a:p>
          <a:p>
            <a:pPr lvl="0">
              <a:lnSpc>
                <a:spcPct val="150000"/>
              </a:lnSpc>
              <a:buClr>
                <a:srgbClr val="D7003A"/>
              </a:buClr>
            </a:pPr>
            <a:r>
              <a:rPr lang="en-AU" sz="2000" dirty="0"/>
              <a:t>Accessibility of results to end-users</a:t>
            </a:r>
          </a:p>
          <a:p>
            <a:pPr lvl="0">
              <a:lnSpc>
                <a:spcPct val="150000"/>
              </a:lnSpc>
              <a:buClr>
                <a:srgbClr val="D7003A"/>
              </a:buClr>
            </a:pPr>
            <a:endParaRPr lang="en-AU" sz="2000" dirty="0"/>
          </a:p>
          <a:p>
            <a:pPr lvl="0">
              <a:lnSpc>
                <a:spcPct val="150000"/>
              </a:lnSpc>
              <a:buClr>
                <a:srgbClr val="D7003A"/>
              </a:buClr>
            </a:pPr>
            <a:r>
              <a:rPr lang="en-AU" sz="2000" dirty="0"/>
              <a:t>Declaration of interests</a:t>
            </a:r>
          </a:p>
        </p:txBody>
      </p:sp>
    </p:spTree>
    <p:extLst>
      <p:ext uri="{BB962C8B-B14F-4D97-AF65-F5344CB8AC3E}">
        <p14:creationId xmlns:p14="http://schemas.microsoft.com/office/powerpoint/2010/main" val="180966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A PowerPoint Master footer-2.jpg"/>
          <p:cNvPicPr>
            <a:picLocks noChangeAspect="1"/>
          </p:cNvPicPr>
          <p:nvPr/>
        </p:nvPicPr>
        <p:blipFill rotWithShape="1">
          <a:blip r:embed="rId3">
            <a:extLst>
              <a:ext uri="{28A0092B-C50C-407E-A947-70E740481C1C}">
                <a14:useLocalDpi xmlns:a14="http://schemas.microsoft.com/office/drawing/2010/main" val="0"/>
              </a:ext>
            </a:extLst>
          </a:blip>
          <a:srcRect t="90157"/>
          <a:stretch/>
        </p:blipFill>
        <p:spPr>
          <a:xfrm>
            <a:off x="0" y="4646827"/>
            <a:ext cx="9135879" cy="506293"/>
          </a:xfrm>
          <a:prstGeom prst="rect">
            <a:avLst/>
          </a:prstGeom>
        </p:spPr>
      </p:pic>
      <p:pic>
        <p:nvPicPr>
          <p:cNvPr id="4" name="Picture 3" descr="ACTA Logo Horizontal PREFERRED.jpg"/>
          <p:cNvPicPr>
            <a:picLocks noChangeAspect="1"/>
          </p:cNvPicPr>
          <p:nvPr/>
        </p:nvPicPr>
        <p:blipFill rotWithShape="1">
          <a:blip r:embed="rId4">
            <a:extLst>
              <a:ext uri="{28A0092B-C50C-407E-A947-70E740481C1C}">
                <a14:useLocalDpi xmlns:a14="http://schemas.microsoft.com/office/drawing/2010/main" val="0"/>
              </a:ext>
            </a:extLst>
          </a:blip>
          <a:srcRect l="5557" r="9648"/>
          <a:stretch/>
        </p:blipFill>
        <p:spPr>
          <a:xfrm>
            <a:off x="87670" y="84199"/>
            <a:ext cx="1542270" cy="914464"/>
          </a:xfrm>
          <a:prstGeom prst="rect">
            <a:avLst/>
          </a:prstGeom>
        </p:spPr>
      </p:pic>
      <p:sp>
        <p:nvSpPr>
          <p:cNvPr id="5" name="TextBox 4"/>
          <p:cNvSpPr txBox="1"/>
          <p:nvPr/>
        </p:nvSpPr>
        <p:spPr>
          <a:xfrm>
            <a:off x="7317059" y="4792720"/>
            <a:ext cx="1749197" cy="230832"/>
          </a:xfrm>
          <a:prstGeom prst="rect">
            <a:avLst/>
          </a:prstGeom>
          <a:noFill/>
        </p:spPr>
        <p:txBody>
          <a:bodyPr wrap="none" rtlCol="0">
            <a:spAutoFit/>
          </a:bodyPr>
          <a:lstStyle/>
          <a:p>
            <a:pPr algn="r"/>
            <a:r>
              <a:rPr lang="en-US" sz="900" b="1">
                <a:solidFill>
                  <a:schemeClr val="bg1"/>
                </a:solidFill>
              </a:rPr>
              <a:t>www.clinicaltrialsalliance.org.au</a:t>
            </a:r>
          </a:p>
        </p:txBody>
      </p:sp>
      <p:sp>
        <p:nvSpPr>
          <p:cNvPr id="8" name="TextBox 7"/>
          <p:cNvSpPr txBox="1"/>
          <p:nvPr/>
        </p:nvSpPr>
        <p:spPr>
          <a:xfrm>
            <a:off x="87670" y="4769734"/>
            <a:ext cx="6859780" cy="369332"/>
          </a:xfrm>
          <a:prstGeom prst="rect">
            <a:avLst/>
          </a:prstGeom>
          <a:noFill/>
        </p:spPr>
        <p:txBody>
          <a:bodyPr wrap="square" rtlCol="0">
            <a:spAutoFit/>
          </a:bodyPr>
          <a:lstStyle/>
          <a:p>
            <a:r>
              <a:rPr lang="en-US" sz="900">
                <a:solidFill>
                  <a:schemeClr val="bg1"/>
                </a:solidFill>
                <a:cs typeface="Open Sans"/>
              </a:rPr>
              <a:t>ACTA gratefully acknowledges operational funding from the Australian Government’s Medical Research Future Fund</a:t>
            </a:r>
          </a:p>
          <a:p>
            <a:endParaRPr lang="en-US" sz="900">
              <a:solidFill>
                <a:schemeClr val="bg1"/>
              </a:solidFill>
              <a:cs typeface="Open Sans"/>
            </a:endParaRPr>
          </a:p>
        </p:txBody>
      </p:sp>
      <p:grpSp>
        <p:nvGrpSpPr>
          <p:cNvPr id="7" name="Group 6">
            <a:extLst>
              <a:ext uri="{FF2B5EF4-FFF2-40B4-BE49-F238E27FC236}">
                <a16:creationId xmlns:a16="http://schemas.microsoft.com/office/drawing/2014/main" id="{A65C7759-0EB3-41F4-938D-9ACFF86146C3}"/>
              </a:ext>
            </a:extLst>
          </p:cNvPr>
          <p:cNvGrpSpPr/>
          <p:nvPr/>
        </p:nvGrpSpPr>
        <p:grpSpPr>
          <a:xfrm>
            <a:off x="378069" y="539750"/>
            <a:ext cx="8379069" cy="3654181"/>
            <a:chOff x="378069" y="539750"/>
            <a:chExt cx="8379069" cy="3654181"/>
          </a:xfrm>
        </p:grpSpPr>
        <p:graphicFrame>
          <p:nvGraphicFramePr>
            <p:cNvPr id="9" name="Diagram 8">
              <a:extLst>
                <a:ext uri="{FF2B5EF4-FFF2-40B4-BE49-F238E27FC236}">
                  <a16:creationId xmlns:a16="http://schemas.microsoft.com/office/drawing/2014/main" id="{102BAD64-FA8A-4AB3-BAAC-0ABA41D07DAE}"/>
                </a:ext>
              </a:extLst>
            </p:cNvPr>
            <p:cNvGraphicFramePr/>
            <p:nvPr>
              <p:extLst>
                <p:ext uri="{D42A27DB-BD31-4B8C-83A1-F6EECF244321}">
                  <p14:modId xmlns:p14="http://schemas.microsoft.com/office/powerpoint/2010/main" val="4204712009"/>
                </p:ext>
              </p:extLst>
            </p:nvPr>
          </p:nvGraphicFramePr>
          <p:xfrm>
            <a:off x="378069" y="539750"/>
            <a:ext cx="8379069" cy="28189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Arrow: Left 6">
              <a:extLst>
                <a:ext uri="{FF2B5EF4-FFF2-40B4-BE49-F238E27FC236}">
                  <a16:creationId xmlns:a16="http://schemas.microsoft.com/office/drawing/2014/main" id="{E39E5585-EBE0-4BCD-B4F9-9F0E8C7B3BA5}"/>
                </a:ext>
              </a:extLst>
            </p:cNvPr>
            <p:cNvSpPr/>
            <p:nvPr/>
          </p:nvSpPr>
          <p:spPr>
            <a:xfrm rot="5400000">
              <a:off x="2892710" y="2685392"/>
              <a:ext cx="1093684" cy="551802"/>
            </a:xfrm>
            <a:prstGeom prst="leftArrow">
              <a:avLst/>
            </a:prstGeom>
            <a:solidFill>
              <a:srgbClr val="438365"/>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grpSp>
          <p:nvGrpSpPr>
            <p:cNvPr id="11" name="Group 10">
              <a:extLst>
                <a:ext uri="{FF2B5EF4-FFF2-40B4-BE49-F238E27FC236}">
                  <a16:creationId xmlns:a16="http://schemas.microsoft.com/office/drawing/2014/main" id="{7B5772CD-E5BB-4803-A3C9-8B07BE1D80EC}"/>
                </a:ext>
              </a:extLst>
            </p:cNvPr>
            <p:cNvGrpSpPr/>
            <p:nvPr/>
          </p:nvGrpSpPr>
          <p:grpSpPr>
            <a:xfrm>
              <a:off x="2409296" y="3463996"/>
              <a:ext cx="2060512" cy="729935"/>
              <a:chOff x="6765443" y="926473"/>
              <a:chExt cx="1609943" cy="965965"/>
            </a:xfrm>
          </p:grpSpPr>
          <p:sp>
            <p:nvSpPr>
              <p:cNvPr id="12" name="Rounded Rectangle 5">
                <a:extLst>
                  <a:ext uri="{FF2B5EF4-FFF2-40B4-BE49-F238E27FC236}">
                    <a16:creationId xmlns:a16="http://schemas.microsoft.com/office/drawing/2014/main" id="{8E38445A-524F-48E5-A44D-F451ABA8AB67}"/>
                  </a:ext>
                </a:extLst>
              </p:cNvPr>
              <p:cNvSpPr/>
              <p:nvPr/>
            </p:nvSpPr>
            <p:spPr>
              <a:xfrm>
                <a:off x="6765443" y="926473"/>
                <a:ext cx="1609943" cy="9659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id="{C09AD8E3-9AF6-4526-841C-D409B2440553}"/>
                  </a:ext>
                </a:extLst>
              </p:cNvPr>
              <p:cNvSpPr txBox="1"/>
              <p:nvPr/>
            </p:nvSpPr>
            <p:spPr>
              <a:xfrm>
                <a:off x="6793735" y="954765"/>
                <a:ext cx="1553359" cy="909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Implementability</a:t>
                </a:r>
              </a:p>
            </p:txBody>
          </p:sp>
        </p:grpSp>
      </p:grpSp>
    </p:spTree>
    <p:extLst>
      <p:ext uri="{BB962C8B-B14F-4D97-AF65-F5344CB8AC3E}">
        <p14:creationId xmlns:p14="http://schemas.microsoft.com/office/powerpoint/2010/main" val="655856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Impact</a:t>
            </a:r>
            <a:endParaRPr lang="en-GB" sz="2800" dirty="0">
              <a:solidFill>
                <a:schemeClr val="bg1"/>
              </a:solidFill>
            </a:endParaRPr>
          </a:p>
        </p:txBody>
      </p:sp>
      <p:sp>
        <p:nvSpPr>
          <p:cNvPr id="4" name="TextBox 3">
            <a:extLst>
              <a:ext uri="{FF2B5EF4-FFF2-40B4-BE49-F238E27FC236}">
                <a16:creationId xmlns:a16="http://schemas.microsoft.com/office/drawing/2014/main" id="{495E75E3-7FDC-4FD4-ACB0-A12447E1C01C}"/>
              </a:ext>
            </a:extLst>
          </p:cNvPr>
          <p:cNvSpPr txBox="1"/>
          <p:nvPr/>
        </p:nvSpPr>
        <p:spPr>
          <a:xfrm>
            <a:off x="413324" y="1043207"/>
            <a:ext cx="8425876" cy="2919194"/>
          </a:xfrm>
          <a:prstGeom prst="rect">
            <a:avLst/>
          </a:prstGeom>
          <a:noFill/>
        </p:spPr>
        <p:txBody>
          <a:bodyPr wrap="square" rtlCol="0" anchor="t">
            <a:normAutofit/>
          </a:bodyPr>
          <a:lstStyle/>
          <a:p>
            <a:r>
              <a:rPr lang="en-AU" sz="2000" b="1" dirty="0"/>
              <a:t>Impact</a:t>
            </a:r>
            <a:r>
              <a:rPr lang="en-AU" sz="2000" dirty="0"/>
              <a:t>: The change in health outcomes or health system productivity or both that arises from the implementation of evidence, including clinical trials.</a:t>
            </a:r>
          </a:p>
          <a:p>
            <a:endParaRPr lang="en-AU" sz="2000" dirty="0"/>
          </a:p>
          <a:p>
            <a:endParaRPr lang="en-AU" sz="2000" dirty="0"/>
          </a:p>
          <a:p>
            <a:r>
              <a:rPr lang="en-AU" sz="2000" dirty="0"/>
              <a:t>Impact maximised by optimising implementability</a:t>
            </a:r>
          </a:p>
          <a:p>
            <a:endParaRPr lang="en-AU" sz="2000" dirty="0">
              <a:latin typeface="Calibri" panose="020F0502020204030204" pitchFamily="34" charset="0"/>
              <a:ea typeface="Times New Roman" panose="02020603050405020304" pitchFamily="18" charset="0"/>
            </a:endParaRPr>
          </a:p>
          <a:p>
            <a:r>
              <a:rPr lang="en-AU" sz="2000" dirty="0">
                <a:latin typeface="Calibri" panose="020F0502020204030204" pitchFamily="34" charset="0"/>
                <a:ea typeface="Times New Roman" panose="02020603050405020304" pitchFamily="18" charset="0"/>
              </a:rPr>
              <a:t>“in order to be useful, clinical research should be true, but this is not sufficient” </a:t>
            </a:r>
          </a:p>
          <a:p>
            <a:r>
              <a:rPr lang="en-AU" sz="2000" dirty="0">
                <a:latin typeface="Calibri" panose="020F0502020204030204" pitchFamily="34" charset="0"/>
                <a:ea typeface="Times New Roman" panose="02020603050405020304" pitchFamily="18" charset="0"/>
              </a:rPr>
              <a:t>Michael Ioannidis</a:t>
            </a:r>
            <a:endParaRPr lang="en-US" sz="2000" dirty="0"/>
          </a:p>
          <a:p>
            <a:endParaRPr lang="en-AU" dirty="0"/>
          </a:p>
        </p:txBody>
      </p:sp>
    </p:spTree>
    <p:extLst>
      <p:ext uri="{BB962C8B-B14F-4D97-AF65-F5344CB8AC3E}">
        <p14:creationId xmlns:p14="http://schemas.microsoft.com/office/powerpoint/2010/main" val="327569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A Logo Horizontal PREFERRED.jpg">
            <a:extLst>
              <a:ext uri="{FF2B5EF4-FFF2-40B4-BE49-F238E27FC236}">
                <a16:creationId xmlns:a16="http://schemas.microsoft.com/office/drawing/2014/main" id="{CCEEAE50-6434-4E5B-A8E3-1AD398E3A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904" y="488371"/>
            <a:ext cx="5054374" cy="2541232"/>
          </a:xfrm>
          <a:prstGeom prst="rect">
            <a:avLst/>
          </a:prstGeom>
        </p:spPr>
      </p:pic>
      <p:sp>
        <p:nvSpPr>
          <p:cNvPr id="3" name="TextBox 2">
            <a:extLst>
              <a:ext uri="{FF2B5EF4-FFF2-40B4-BE49-F238E27FC236}">
                <a16:creationId xmlns:a16="http://schemas.microsoft.com/office/drawing/2014/main" id="{388840D3-8359-4494-9DE8-410D39D0810D}"/>
              </a:ext>
            </a:extLst>
          </p:cNvPr>
          <p:cNvSpPr txBox="1"/>
          <p:nvPr/>
        </p:nvSpPr>
        <p:spPr>
          <a:xfrm>
            <a:off x="0" y="3452877"/>
            <a:ext cx="9144000" cy="830997"/>
          </a:xfrm>
          <a:prstGeom prst="rect">
            <a:avLst/>
          </a:prstGeom>
          <a:noFill/>
        </p:spPr>
        <p:txBody>
          <a:bodyPr wrap="square" rtlCol="0">
            <a:spAutoFit/>
          </a:bodyPr>
          <a:lstStyle/>
          <a:p>
            <a:pPr algn="ctr"/>
            <a:r>
              <a:rPr lang="en-US" sz="2400" b="1" dirty="0">
                <a:solidFill>
                  <a:schemeClr val="tx2">
                    <a:lumMod val="75000"/>
                  </a:schemeClr>
                </a:solidFill>
                <a:latin typeface="Open Sans"/>
                <a:cs typeface="Open Sans"/>
              </a:rPr>
              <a:t>Find out about resources, events and membership on www.clinicaltrialsalliance.org.au</a:t>
            </a:r>
          </a:p>
        </p:txBody>
      </p:sp>
    </p:spTree>
    <p:extLst>
      <p:ext uri="{BB962C8B-B14F-4D97-AF65-F5344CB8AC3E}">
        <p14:creationId xmlns:p14="http://schemas.microsoft.com/office/powerpoint/2010/main" val="1333833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per webinar p1.jpg">
            <a:extLst>
              <a:ext uri="{FF2B5EF4-FFF2-40B4-BE49-F238E27FC236}">
                <a16:creationId xmlns:a16="http://schemas.microsoft.com/office/drawing/2014/main" id="{CA3B2CD7-7405-4EB7-BC02-63B5697DD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64" y="1019759"/>
            <a:ext cx="8454468" cy="3046426"/>
          </a:xfrm>
          <a:prstGeom prst="rect">
            <a:avLst/>
          </a:prstGeom>
        </p:spPr>
      </p:pic>
      <p:sp>
        <p:nvSpPr>
          <p:cNvPr id="3" name="Rectangle 2">
            <a:extLst>
              <a:ext uri="{FF2B5EF4-FFF2-40B4-BE49-F238E27FC236}">
                <a16:creationId xmlns:a16="http://schemas.microsoft.com/office/drawing/2014/main" id="{1920577A-E0B0-4CE6-894C-0CFE68ECFEFF}"/>
              </a:ext>
            </a:extLst>
          </p:cNvPr>
          <p:cNvSpPr/>
          <p:nvPr/>
        </p:nvSpPr>
        <p:spPr>
          <a:xfrm>
            <a:off x="312634" y="272534"/>
            <a:ext cx="1603581" cy="369332"/>
          </a:xfrm>
          <a:prstGeom prst="rect">
            <a:avLst/>
          </a:prstGeom>
        </p:spPr>
        <p:txBody>
          <a:bodyPr wrap="square">
            <a:spAutoFit/>
          </a:bodyPr>
          <a:lstStyle/>
          <a:p>
            <a:r>
              <a:rPr lang="en-US" dirty="0">
                <a:solidFill>
                  <a:schemeClr val="bg1"/>
                </a:solidFill>
                <a:latin typeface="Open Sans"/>
                <a:cs typeface="Open Sans"/>
              </a:rPr>
              <a:t>Coming event</a:t>
            </a:r>
          </a:p>
        </p:txBody>
      </p:sp>
    </p:spTree>
    <p:extLst>
      <p:ext uri="{BB962C8B-B14F-4D97-AF65-F5344CB8AC3E}">
        <p14:creationId xmlns:p14="http://schemas.microsoft.com/office/powerpoint/2010/main" val="617395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per webinar p2.jpg">
            <a:extLst>
              <a:ext uri="{FF2B5EF4-FFF2-40B4-BE49-F238E27FC236}">
                <a16:creationId xmlns:a16="http://schemas.microsoft.com/office/drawing/2014/main" id="{127F7568-5BF8-4895-A353-23B86DB3A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65" y="1132945"/>
            <a:ext cx="8496758" cy="2866240"/>
          </a:xfrm>
          <a:prstGeom prst="rect">
            <a:avLst/>
          </a:prstGeom>
        </p:spPr>
      </p:pic>
      <p:sp>
        <p:nvSpPr>
          <p:cNvPr id="3" name="TextBox 2">
            <a:extLst>
              <a:ext uri="{FF2B5EF4-FFF2-40B4-BE49-F238E27FC236}">
                <a16:creationId xmlns:a16="http://schemas.microsoft.com/office/drawing/2014/main" id="{26960E04-1EDE-4A8A-B687-8498CB43447C}"/>
              </a:ext>
            </a:extLst>
          </p:cNvPr>
          <p:cNvSpPr txBox="1"/>
          <p:nvPr/>
        </p:nvSpPr>
        <p:spPr>
          <a:xfrm>
            <a:off x="212764" y="196094"/>
            <a:ext cx="2589941" cy="446276"/>
          </a:xfrm>
          <a:prstGeom prst="rect">
            <a:avLst/>
          </a:prstGeom>
          <a:noFill/>
        </p:spPr>
        <p:txBody>
          <a:bodyPr wrap="none" rtlCol="0">
            <a:spAutoFit/>
          </a:bodyPr>
          <a:lstStyle/>
          <a:p>
            <a:r>
              <a:rPr lang="en-US" sz="2300" dirty="0">
                <a:solidFill>
                  <a:schemeClr val="bg1"/>
                </a:solidFill>
                <a:latin typeface="Open Sans"/>
                <a:cs typeface="Open Sans"/>
              </a:rPr>
              <a:t>Our next webinar</a:t>
            </a:r>
          </a:p>
        </p:txBody>
      </p:sp>
    </p:spTree>
    <p:extLst>
      <p:ext uri="{BB962C8B-B14F-4D97-AF65-F5344CB8AC3E}">
        <p14:creationId xmlns:p14="http://schemas.microsoft.com/office/powerpoint/2010/main" val="272431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A Learning Healthcare System</a:t>
            </a:r>
          </a:p>
        </p:txBody>
      </p:sp>
      <p:pic>
        <p:nvPicPr>
          <p:cNvPr id="3" name="Picture 2">
            <a:extLst>
              <a:ext uri="{FF2B5EF4-FFF2-40B4-BE49-F238E27FC236}">
                <a16:creationId xmlns:a16="http://schemas.microsoft.com/office/drawing/2014/main" id="{3823FAC5-99B7-424F-90C3-01110F8F649A}"/>
              </a:ext>
            </a:extLst>
          </p:cNvPr>
          <p:cNvPicPr>
            <a:picLocks noChangeAspect="1"/>
          </p:cNvPicPr>
          <p:nvPr/>
        </p:nvPicPr>
        <p:blipFill rotWithShape="1">
          <a:blip r:embed="rId3"/>
          <a:srcRect b="594"/>
          <a:stretch/>
        </p:blipFill>
        <p:spPr>
          <a:xfrm>
            <a:off x="627324" y="1408065"/>
            <a:ext cx="3350316" cy="3140170"/>
          </a:xfrm>
          <a:prstGeom prst="rect">
            <a:avLst/>
          </a:prstGeom>
        </p:spPr>
      </p:pic>
      <p:sp>
        <p:nvSpPr>
          <p:cNvPr id="4" name="Arrow: Left 3">
            <a:extLst>
              <a:ext uri="{FF2B5EF4-FFF2-40B4-BE49-F238E27FC236}">
                <a16:creationId xmlns:a16="http://schemas.microsoft.com/office/drawing/2014/main" id="{484BD62E-7FA8-47B3-8FBE-E34B17B41693}"/>
              </a:ext>
            </a:extLst>
          </p:cNvPr>
          <p:cNvSpPr/>
          <p:nvPr/>
        </p:nvSpPr>
        <p:spPr>
          <a:xfrm>
            <a:off x="3977640" y="2275352"/>
            <a:ext cx="1628114" cy="551802"/>
          </a:xfrm>
          <a:prstGeom prst="leftArrow">
            <a:avLst/>
          </a:prstGeom>
          <a:solidFill>
            <a:srgbClr val="438365"/>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5" name="Text Placeholder 2">
            <a:extLst>
              <a:ext uri="{FF2B5EF4-FFF2-40B4-BE49-F238E27FC236}">
                <a16:creationId xmlns:a16="http://schemas.microsoft.com/office/drawing/2014/main" id="{19DDBD6F-7F90-483B-9DC3-19C70EAC4AC0}"/>
              </a:ext>
            </a:extLst>
          </p:cNvPr>
          <p:cNvSpPr txBox="1">
            <a:spLocks/>
          </p:cNvSpPr>
          <p:nvPr/>
        </p:nvSpPr>
        <p:spPr>
          <a:xfrm>
            <a:off x="5884296" y="1798482"/>
            <a:ext cx="2632380" cy="15465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800" b="1" dirty="0">
                <a:solidFill>
                  <a:srgbClr val="002060"/>
                </a:solidFill>
              </a:rPr>
              <a:t>RCTs are necessary but not sufficient.</a:t>
            </a:r>
          </a:p>
        </p:txBody>
      </p:sp>
    </p:spTree>
    <p:extLst>
      <p:ext uri="{BB962C8B-B14F-4D97-AF65-F5344CB8AC3E}">
        <p14:creationId xmlns:p14="http://schemas.microsoft.com/office/powerpoint/2010/main" val="394681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3B7D6-D3AD-498C-9887-6B1FA47821CB}"/>
              </a:ext>
            </a:extLst>
          </p:cNvPr>
          <p:cNvSpPr txBox="1"/>
          <p:nvPr/>
        </p:nvSpPr>
        <p:spPr>
          <a:xfrm>
            <a:off x="275063" y="223024"/>
            <a:ext cx="8564137" cy="523220"/>
          </a:xfrm>
          <a:prstGeom prst="rect">
            <a:avLst/>
          </a:prstGeom>
          <a:noFill/>
        </p:spPr>
        <p:txBody>
          <a:bodyPr wrap="square" rtlCol="0">
            <a:spAutoFit/>
          </a:bodyPr>
          <a:lstStyle/>
          <a:p>
            <a:r>
              <a:rPr lang="en-US" sz="2800" dirty="0">
                <a:solidFill>
                  <a:schemeClr val="bg1"/>
                </a:solidFill>
                <a:latin typeface="Open Sans"/>
                <a:cs typeface="Open Sans"/>
              </a:rPr>
              <a:t>A Learning Healthcare System</a:t>
            </a:r>
          </a:p>
        </p:txBody>
      </p:sp>
      <p:pic>
        <p:nvPicPr>
          <p:cNvPr id="3" name="Picture 2">
            <a:extLst>
              <a:ext uri="{FF2B5EF4-FFF2-40B4-BE49-F238E27FC236}">
                <a16:creationId xmlns:a16="http://schemas.microsoft.com/office/drawing/2014/main" id="{F3B3DF47-4098-4A69-90D2-894966CC6E3D}"/>
              </a:ext>
            </a:extLst>
          </p:cNvPr>
          <p:cNvPicPr>
            <a:picLocks noChangeAspect="1"/>
          </p:cNvPicPr>
          <p:nvPr/>
        </p:nvPicPr>
        <p:blipFill rotWithShape="1">
          <a:blip r:embed="rId3"/>
          <a:srcRect b="594"/>
          <a:stretch/>
        </p:blipFill>
        <p:spPr>
          <a:xfrm>
            <a:off x="627324" y="1441864"/>
            <a:ext cx="3350316" cy="3140170"/>
          </a:xfrm>
          <a:prstGeom prst="rect">
            <a:avLst/>
          </a:prstGeom>
        </p:spPr>
      </p:pic>
      <p:sp>
        <p:nvSpPr>
          <p:cNvPr id="4" name="Arrow: Left 6">
            <a:extLst>
              <a:ext uri="{FF2B5EF4-FFF2-40B4-BE49-F238E27FC236}">
                <a16:creationId xmlns:a16="http://schemas.microsoft.com/office/drawing/2014/main" id="{DDF6623E-8601-470C-BA7F-B964D8182923}"/>
              </a:ext>
            </a:extLst>
          </p:cNvPr>
          <p:cNvSpPr/>
          <p:nvPr/>
        </p:nvSpPr>
        <p:spPr>
          <a:xfrm>
            <a:off x="3810370" y="3449952"/>
            <a:ext cx="1493522" cy="551802"/>
          </a:xfrm>
          <a:prstGeom prst="leftArrow">
            <a:avLst/>
          </a:prstGeom>
          <a:solidFill>
            <a:srgbClr val="438365"/>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dirty="0"/>
          </a:p>
        </p:txBody>
      </p:sp>
      <p:sp>
        <p:nvSpPr>
          <p:cNvPr id="5" name="Text Placeholder 2">
            <a:extLst>
              <a:ext uri="{FF2B5EF4-FFF2-40B4-BE49-F238E27FC236}">
                <a16:creationId xmlns:a16="http://schemas.microsoft.com/office/drawing/2014/main" id="{29DC3025-FE0D-47CF-980D-EFF0BA918AFC}"/>
              </a:ext>
            </a:extLst>
          </p:cNvPr>
          <p:cNvSpPr txBox="1">
            <a:spLocks/>
          </p:cNvSpPr>
          <p:nvPr/>
        </p:nvSpPr>
        <p:spPr>
          <a:xfrm>
            <a:off x="5466453" y="2593116"/>
            <a:ext cx="3372748" cy="22654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800" b="1" dirty="0">
                <a:solidFill>
                  <a:srgbClr val="002060"/>
                </a:solidFill>
              </a:rPr>
              <a:t>Evidence generated by trials needs to be implemented into practice and policy to have impact</a:t>
            </a:r>
          </a:p>
        </p:txBody>
      </p:sp>
    </p:spTree>
    <p:extLst>
      <p:ext uri="{BB962C8B-B14F-4D97-AF65-F5344CB8AC3E}">
        <p14:creationId xmlns:p14="http://schemas.microsoft.com/office/powerpoint/2010/main" val="73853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CTA PowerPoint Master foot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pic>
        <p:nvPicPr>
          <p:cNvPr id="6" name="Picture 5" descr="ACTA Logo Horizontal PREFERR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786"/>
            <a:ext cx="2242410" cy="1127436"/>
          </a:xfrm>
          <a:prstGeom prst="rect">
            <a:avLst/>
          </a:prstGeom>
        </p:spPr>
      </p:pic>
      <p:sp>
        <p:nvSpPr>
          <p:cNvPr id="7" name="TextBox 6"/>
          <p:cNvSpPr txBox="1"/>
          <p:nvPr/>
        </p:nvSpPr>
        <p:spPr>
          <a:xfrm>
            <a:off x="7317059" y="4792720"/>
            <a:ext cx="1749197" cy="230832"/>
          </a:xfrm>
          <a:prstGeom prst="rect">
            <a:avLst/>
          </a:prstGeom>
          <a:noFill/>
        </p:spPr>
        <p:txBody>
          <a:bodyPr wrap="none" rtlCol="0">
            <a:spAutoFit/>
          </a:bodyPr>
          <a:lstStyle/>
          <a:p>
            <a:pPr algn="r"/>
            <a:r>
              <a:rPr lang="en-US" sz="900" b="1">
                <a:solidFill>
                  <a:schemeClr val="bg1"/>
                </a:solidFill>
              </a:rPr>
              <a:t>www.clinicaltrialsalliance.org.au</a:t>
            </a:r>
          </a:p>
        </p:txBody>
      </p:sp>
      <p:sp>
        <p:nvSpPr>
          <p:cNvPr id="8" name="TextBox 7"/>
          <p:cNvSpPr txBox="1"/>
          <p:nvPr/>
        </p:nvSpPr>
        <p:spPr>
          <a:xfrm>
            <a:off x="345439" y="2450644"/>
            <a:ext cx="7646267" cy="1569660"/>
          </a:xfrm>
          <a:prstGeom prst="rect">
            <a:avLst/>
          </a:prstGeom>
          <a:noFill/>
        </p:spPr>
        <p:txBody>
          <a:bodyPr wrap="square" rtlCol="0">
            <a:spAutoFit/>
          </a:bodyPr>
          <a:lstStyle/>
          <a:p>
            <a:r>
              <a:rPr lang="en-US" sz="3600" dirty="0">
                <a:solidFill>
                  <a:schemeClr val="bg1">
                    <a:lumMod val="95000"/>
                  </a:schemeClr>
                </a:solidFill>
              </a:rPr>
              <a:t>ACTA Impact and Implementation Reference Group</a:t>
            </a:r>
          </a:p>
          <a:p>
            <a:endParaRPr lang="en-US" sz="2400" dirty="0">
              <a:solidFill>
                <a:srgbClr val="FFFFFF"/>
              </a:solidFill>
              <a:cs typeface="Open Sans"/>
            </a:endParaRPr>
          </a:p>
        </p:txBody>
      </p:sp>
      <p:sp>
        <p:nvSpPr>
          <p:cNvPr id="9" name="TextBox 8"/>
          <p:cNvSpPr txBox="1"/>
          <p:nvPr/>
        </p:nvSpPr>
        <p:spPr>
          <a:xfrm>
            <a:off x="174264" y="4769734"/>
            <a:ext cx="6859780" cy="369332"/>
          </a:xfrm>
          <a:prstGeom prst="rect">
            <a:avLst/>
          </a:prstGeom>
          <a:noFill/>
        </p:spPr>
        <p:txBody>
          <a:bodyPr wrap="square" rtlCol="0">
            <a:spAutoFit/>
          </a:bodyPr>
          <a:lstStyle/>
          <a:p>
            <a:r>
              <a:rPr lang="en-US" sz="900">
                <a:solidFill>
                  <a:schemeClr val="bg1"/>
                </a:solidFill>
                <a:cs typeface="Open Sans"/>
              </a:rPr>
              <a:t>ACTA gratefully acknowledges operational funding from the Australian Government’s Medical Research Future Fund</a:t>
            </a:r>
          </a:p>
          <a:p>
            <a:endParaRPr lang="en-US" sz="900">
              <a:solidFill>
                <a:schemeClr val="bg1"/>
              </a:solidFill>
              <a:cs typeface="Open Sans"/>
            </a:endParaRPr>
          </a:p>
        </p:txBody>
      </p:sp>
    </p:spTree>
    <p:extLst>
      <p:ext uri="{BB962C8B-B14F-4D97-AF65-F5344CB8AC3E}">
        <p14:creationId xmlns:p14="http://schemas.microsoft.com/office/powerpoint/2010/main" val="1025606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A PowerPoint Master footer-2.jpg"/>
          <p:cNvPicPr>
            <a:picLocks noChangeAspect="1"/>
          </p:cNvPicPr>
          <p:nvPr/>
        </p:nvPicPr>
        <p:blipFill rotWithShape="1">
          <a:blip r:embed="rId3">
            <a:extLst>
              <a:ext uri="{28A0092B-C50C-407E-A947-70E740481C1C}">
                <a14:useLocalDpi xmlns:a14="http://schemas.microsoft.com/office/drawing/2010/main" val="0"/>
              </a:ext>
            </a:extLst>
          </a:blip>
          <a:srcRect t="90157"/>
          <a:stretch/>
        </p:blipFill>
        <p:spPr>
          <a:xfrm>
            <a:off x="0" y="4646827"/>
            <a:ext cx="9135879" cy="506293"/>
          </a:xfrm>
          <a:prstGeom prst="rect">
            <a:avLst/>
          </a:prstGeom>
        </p:spPr>
      </p:pic>
      <p:pic>
        <p:nvPicPr>
          <p:cNvPr id="4" name="Picture 3" descr="ACTA Logo Horizontal PREFERRED.jpg"/>
          <p:cNvPicPr>
            <a:picLocks noChangeAspect="1"/>
          </p:cNvPicPr>
          <p:nvPr/>
        </p:nvPicPr>
        <p:blipFill rotWithShape="1">
          <a:blip r:embed="rId4">
            <a:extLst>
              <a:ext uri="{28A0092B-C50C-407E-A947-70E740481C1C}">
                <a14:useLocalDpi xmlns:a14="http://schemas.microsoft.com/office/drawing/2010/main" val="0"/>
              </a:ext>
            </a:extLst>
          </a:blip>
          <a:srcRect l="5557" r="9648"/>
          <a:stretch/>
        </p:blipFill>
        <p:spPr>
          <a:xfrm>
            <a:off x="87670" y="84199"/>
            <a:ext cx="1542270" cy="914464"/>
          </a:xfrm>
          <a:prstGeom prst="rect">
            <a:avLst/>
          </a:prstGeom>
        </p:spPr>
      </p:pic>
      <p:sp>
        <p:nvSpPr>
          <p:cNvPr id="5" name="TextBox 4"/>
          <p:cNvSpPr txBox="1"/>
          <p:nvPr/>
        </p:nvSpPr>
        <p:spPr>
          <a:xfrm>
            <a:off x="7317059" y="4792720"/>
            <a:ext cx="1749197" cy="230832"/>
          </a:xfrm>
          <a:prstGeom prst="rect">
            <a:avLst/>
          </a:prstGeom>
          <a:noFill/>
        </p:spPr>
        <p:txBody>
          <a:bodyPr wrap="none" rtlCol="0">
            <a:spAutoFit/>
          </a:bodyPr>
          <a:lstStyle/>
          <a:p>
            <a:pPr algn="r"/>
            <a:r>
              <a:rPr lang="en-US" sz="900" b="1">
                <a:solidFill>
                  <a:schemeClr val="bg1"/>
                </a:solidFill>
              </a:rPr>
              <a:t>www.clinicaltrialsalliance.org.au</a:t>
            </a:r>
          </a:p>
        </p:txBody>
      </p:sp>
      <p:sp>
        <p:nvSpPr>
          <p:cNvPr id="8" name="TextBox 7"/>
          <p:cNvSpPr txBox="1"/>
          <p:nvPr/>
        </p:nvSpPr>
        <p:spPr>
          <a:xfrm>
            <a:off x="87670" y="4769734"/>
            <a:ext cx="6859780" cy="369332"/>
          </a:xfrm>
          <a:prstGeom prst="rect">
            <a:avLst/>
          </a:prstGeom>
          <a:noFill/>
        </p:spPr>
        <p:txBody>
          <a:bodyPr wrap="square" rtlCol="0">
            <a:spAutoFit/>
          </a:bodyPr>
          <a:lstStyle/>
          <a:p>
            <a:r>
              <a:rPr lang="en-US" sz="900">
                <a:solidFill>
                  <a:schemeClr val="bg1"/>
                </a:solidFill>
                <a:cs typeface="Open Sans"/>
              </a:rPr>
              <a:t>ACTA gratefully acknowledges operational funding from the Australian Government’s Medical Research Future Fund</a:t>
            </a:r>
          </a:p>
          <a:p>
            <a:endParaRPr lang="en-US" sz="900">
              <a:solidFill>
                <a:schemeClr val="bg1"/>
              </a:solidFill>
              <a:cs typeface="Open Sans"/>
            </a:endParaRPr>
          </a:p>
        </p:txBody>
      </p:sp>
      <p:sp>
        <p:nvSpPr>
          <p:cNvPr id="6" name="TextBox 5">
            <a:extLst>
              <a:ext uri="{FF2B5EF4-FFF2-40B4-BE49-F238E27FC236}">
                <a16:creationId xmlns:a16="http://schemas.microsoft.com/office/drawing/2014/main" id="{D8160456-BF88-4B49-85EF-F403E3B44931}"/>
              </a:ext>
            </a:extLst>
          </p:cNvPr>
          <p:cNvSpPr txBox="1"/>
          <p:nvPr/>
        </p:nvSpPr>
        <p:spPr>
          <a:xfrm>
            <a:off x="1828800" y="179882"/>
            <a:ext cx="6742770" cy="523220"/>
          </a:xfrm>
          <a:prstGeom prst="rect">
            <a:avLst/>
          </a:prstGeom>
          <a:noFill/>
        </p:spPr>
        <p:txBody>
          <a:bodyPr wrap="square" rtlCol="0">
            <a:spAutoFit/>
          </a:bodyPr>
          <a:lstStyle/>
          <a:p>
            <a:r>
              <a:rPr lang="en-AU" sz="2800" dirty="0">
                <a:solidFill>
                  <a:schemeClr val="tx2"/>
                </a:solidFill>
              </a:rPr>
              <a:t>Reference Group Members</a:t>
            </a:r>
            <a:endParaRPr lang="en-GB" sz="2800" dirty="0">
              <a:solidFill>
                <a:schemeClr val="tx2"/>
              </a:solidFill>
            </a:endParaRPr>
          </a:p>
        </p:txBody>
      </p:sp>
      <p:sp>
        <p:nvSpPr>
          <p:cNvPr id="9" name="TextBox 8">
            <a:extLst>
              <a:ext uri="{FF2B5EF4-FFF2-40B4-BE49-F238E27FC236}">
                <a16:creationId xmlns:a16="http://schemas.microsoft.com/office/drawing/2014/main" id="{B388AD22-07CE-4886-B354-3CE55F28F0F1}"/>
              </a:ext>
            </a:extLst>
          </p:cNvPr>
          <p:cNvSpPr txBox="1"/>
          <p:nvPr/>
        </p:nvSpPr>
        <p:spPr>
          <a:xfrm>
            <a:off x="1001558" y="868240"/>
            <a:ext cx="1970943" cy="3407019"/>
          </a:xfrm>
          <a:prstGeom prst="rect">
            <a:avLst/>
          </a:prstGeom>
          <a:noFill/>
        </p:spPr>
        <p:txBody>
          <a:bodyPr wrap="square" rtlCol="0" anchor="t">
            <a:noAutofit/>
          </a:bodyPr>
          <a:lstStyle/>
          <a:p>
            <a:pPr lvl="0">
              <a:lnSpc>
                <a:spcPct val="150000"/>
              </a:lnSpc>
              <a:buClr>
                <a:schemeClr val="bg1"/>
              </a:buClr>
            </a:pPr>
            <a:r>
              <a:rPr lang="en-AU" sz="1500" dirty="0"/>
              <a:t>Sally Green</a:t>
            </a:r>
          </a:p>
          <a:p>
            <a:pPr lvl="0">
              <a:lnSpc>
                <a:spcPct val="150000"/>
              </a:lnSpc>
              <a:buClr>
                <a:schemeClr val="bg1"/>
              </a:buClr>
            </a:pPr>
            <a:r>
              <a:rPr lang="en-AU" sz="1500" dirty="0"/>
              <a:t>Chris Levi</a:t>
            </a:r>
          </a:p>
          <a:p>
            <a:pPr lvl="0">
              <a:lnSpc>
                <a:spcPct val="150000"/>
              </a:lnSpc>
              <a:buClr>
                <a:schemeClr val="bg1"/>
              </a:buClr>
            </a:pPr>
            <a:r>
              <a:rPr lang="en-AU" sz="1500" dirty="0"/>
              <a:t>Sophia </a:t>
            </a:r>
            <a:r>
              <a:rPr lang="en-AU" sz="1500" dirty="0" err="1"/>
              <a:t>Zoungas</a:t>
            </a:r>
            <a:endParaRPr lang="en-AU" sz="1500" dirty="0"/>
          </a:p>
          <a:p>
            <a:pPr>
              <a:lnSpc>
                <a:spcPct val="150000"/>
              </a:lnSpc>
              <a:buClr>
                <a:schemeClr val="bg1"/>
              </a:buClr>
            </a:pPr>
            <a:r>
              <a:rPr lang="en-AU" sz="1500" dirty="0"/>
              <a:t>Alan Cass</a:t>
            </a:r>
          </a:p>
          <a:p>
            <a:pPr lvl="0">
              <a:lnSpc>
                <a:spcPct val="150000"/>
              </a:lnSpc>
              <a:buClr>
                <a:schemeClr val="bg1"/>
              </a:buClr>
            </a:pPr>
            <a:r>
              <a:rPr lang="en-AU" sz="1500" dirty="0"/>
              <a:t>Judith Trotman</a:t>
            </a:r>
          </a:p>
          <a:p>
            <a:pPr lvl="0">
              <a:lnSpc>
                <a:spcPct val="150000"/>
              </a:lnSpc>
              <a:buClr>
                <a:schemeClr val="bg1"/>
              </a:buClr>
            </a:pPr>
            <a:r>
              <a:rPr lang="en-AU" sz="1500" dirty="0"/>
              <a:t>Frank Bloomfield</a:t>
            </a:r>
          </a:p>
          <a:p>
            <a:pPr lvl="0">
              <a:lnSpc>
                <a:spcPct val="150000"/>
              </a:lnSpc>
              <a:buClr>
                <a:schemeClr val="bg1"/>
              </a:buClr>
            </a:pPr>
            <a:r>
              <a:rPr lang="en-AU" sz="1500" dirty="0"/>
              <a:t>Phillipa Middleton</a:t>
            </a:r>
          </a:p>
          <a:p>
            <a:pPr lvl="0">
              <a:lnSpc>
                <a:spcPct val="150000"/>
              </a:lnSpc>
              <a:buClr>
                <a:schemeClr val="bg1"/>
              </a:buClr>
            </a:pPr>
            <a:r>
              <a:rPr lang="en-AU" sz="1500" dirty="0"/>
              <a:t>Anne Wollett</a:t>
            </a:r>
          </a:p>
          <a:p>
            <a:pPr lvl="0">
              <a:lnSpc>
                <a:spcPct val="150000"/>
              </a:lnSpc>
              <a:buClr>
                <a:schemeClr val="bg1"/>
              </a:buClr>
            </a:pPr>
            <a:r>
              <a:rPr lang="en-AU" sz="1500" dirty="0"/>
              <a:t>Karen Best</a:t>
            </a:r>
          </a:p>
          <a:p>
            <a:pPr lvl="0">
              <a:lnSpc>
                <a:spcPct val="150000"/>
              </a:lnSpc>
              <a:buClr>
                <a:schemeClr val="bg1"/>
              </a:buClr>
            </a:pPr>
            <a:r>
              <a:rPr lang="en-AU" sz="1500" dirty="0"/>
              <a:t>Dash Gartner</a:t>
            </a:r>
          </a:p>
          <a:p>
            <a:pPr lvl="0">
              <a:lnSpc>
                <a:spcPct val="150000"/>
              </a:lnSpc>
              <a:buClr>
                <a:schemeClr val="bg1"/>
              </a:buClr>
            </a:pPr>
            <a:endParaRPr lang="en-AU" sz="1500" dirty="0"/>
          </a:p>
        </p:txBody>
      </p:sp>
      <p:sp>
        <p:nvSpPr>
          <p:cNvPr id="10" name="TextBox 9">
            <a:extLst>
              <a:ext uri="{FF2B5EF4-FFF2-40B4-BE49-F238E27FC236}">
                <a16:creationId xmlns:a16="http://schemas.microsoft.com/office/drawing/2014/main" id="{BD9FF90F-D297-4B23-9C28-2B166B688F9B}"/>
              </a:ext>
            </a:extLst>
          </p:cNvPr>
          <p:cNvSpPr txBox="1"/>
          <p:nvPr/>
        </p:nvSpPr>
        <p:spPr>
          <a:xfrm>
            <a:off x="3586528" y="846329"/>
            <a:ext cx="1970943" cy="3407019"/>
          </a:xfrm>
          <a:prstGeom prst="rect">
            <a:avLst/>
          </a:prstGeom>
          <a:noFill/>
        </p:spPr>
        <p:txBody>
          <a:bodyPr wrap="square" rtlCol="0" anchor="t">
            <a:noAutofit/>
          </a:bodyPr>
          <a:lstStyle/>
          <a:p>
            <a:pPr lvl="0">
              <a:lnSpc>
                <a:spcPct val="150000"/>
              </a:lnSpc>
              <a:buClr>
                <a:schemeClr val="bg1"/>
              </a:buClr>
            </a:pPr>
            <a:r>
              <a:rPr lang="en-AU" sz="1500" dirty="0"/>
              <a:t>Paul Glasziou</a:t>
            </a:r>
          </a:p>
          <a:p>
            <a:pPr>
              <a:lnSpc>
                <a:spcPct val="150000"/>
              </a:lnSpc>
              <a:buClr>
                <a:schemeClr val="bg1"/>
              </a:buClr>
            </a:pPr>
            <a:r>
              <a:rPr lang="en-AU" sz="1500" dirty="0"/>
              <a:t>Davina Ghersi</a:t>
            </a:r>
          </a:p>
          <a:p>
            <a:pPr lvl="0">
              <a:lnSpc>
                <a:spcPct val="150000"/>
              </a:lnSpc>
              <a:buClr>
                <a:schemeClr val="bg1"/>
              </a:buClr>
            </a:pPr>
            <a:r>
              <a:rPr lang="en-AU" sz="1500" dirty="0"/>
              <a:t>Greg Sharplin</a:t>
            </a:r>
          </a:p>
          <a:p>
            <a:pPr lvl="0">
              <a:lnSpc>
                <a:spcPct val="150000"/>
              </a:lnSpc>
              <a:buClr>
                <a:schemeClr val="bg1"/>
              </a:buClr>
            </a:pPr>
            <a:r>
              <a:rPr lang="en-AU" sz="1500" dirty="0"/>
              <a:t>Carolina Weller</a:t>
            </a:r>
          </a:p>
          <a:p>
            <a:pPr lvl="0">
              <a:lnSpc>
                <a:spcPct val="150000"/>
              </a:lnSpc>
              <a:buClr>
                <a:schemeClr val="bg1"/>
              </a:buClr>
            </a:pPr>
            <a:r>
              <a:rPr lang="en-AU" sz="1500" dirty="0"/>
              <a:t>Helena Teede</a:t>
            </a:r>
          </a:p>
          <a:p>
            <a:pPr lvl="0">
              <a:lnSpc>
                <a:spcPct val="150000"/>
              </a:lnSpc>
              <a:buClr>
                <a:schemeClr val="bg1"/>
              </a:buClr>
            </a:pPr>
            <a:r>
              <a:rPr lang="en-AU" sz="1500" dirty="0"/>
              <a:t>Paul Scuffham</a:t>
            </a:r>
          </a:p>
          <a:p>
            <a:pPr lvl="0">
              <a:lnSpc>
                <a:spcPct val="150000"/>
              </a:lnSpc>
              <a:buClr>
                <a:schemeClr val="bg1"/>
              </a:buClr>
            </a:pPr>
            <a:r>
              <a:rPr lang="en-AU" sz="1500" dirty="0"/>
              <a:t>David Johnson</a:t>
            </a:r>
          </a:p>
          <a:p>
            <a:pPr lvl="0">
              <a:lnSpc>
                <a:spcPct val="150000"/>
              </a:lnSpc>
              <a:buClr>
                <a:schemeClr val="bg1"/>
              </a:buClr>
            </a:pPr>
            <a:r>
              <a:rPr lang="en-AU" sz="1500" dirty="0"/>
              <a:t>Angela Scheppokat</a:t>
            </a:r>
          </a:p>
          <a:p>
            <a:pPr lvl="0">
              <a:lnSpc>
                <a:spcPct val="150000"/>
              </a:lnSpc>
              <a:buClr>
                <a:schemeClr val="bg1"/>
              </a:buClr>
            </a:pPr>
            <a:r>
              <a:rPr lang="en-AU" sz="1500" dirty="0"/>
              <a:t>Paul Cohen</a:t>
            </a:r>
          </a:p>
          <a:p>
            <a:pPr>
              <a:lnSpc>
                <a:spcPct val="150000"/>
              </a:lnSpc>
              <a:buClr>
                <a:schemeClr val="bg1"/>
              </a:buClr>
            </a:pPr>
            <a:r>
              <a:rPr lang="en-AU" sz="1500" dirty="0"/>
              <a:t>Tim Shaw</a:t>
            </a:r>
          </a:p>
          <a:p>
            <a:pPr lvl="0">
              <a:lnSpc>
                <a:spcPct val="150000"/>
              </a:lnSpc>
              <a:buClr>
                <a:schemeClr val="bg1"/>
              </a:buClr>
            </a:pPr>
            <a:endParaRPr lang="en-AU" sz="1500" dirty="0"/>
          </a:p>
        </p:txBody>
      </p:sp>
      <p:sp>
        <p:nvSpPr>
          <p:cNvPr id="11" name="TextBox 10">
            <a:extLst>
              <a:ext uri="{FF2B5EF4-FFF2-40B4-BE49-F238E27FC236}">
                <a16:creationId xmlns:a16="http://schemas.microsoft.com/office/drawing/2014/main" id="{C6C85FE8-24F3-4752-A596-FCD6E043D0CB}"/>
              </a:ext>
            </a:extLst>
          </p:cNvPr>
          <p:cNvSpPr txBox="1"/>
          <p:nvPr/>
        </p:nvSpPr>
        <p:spPr>
          <a:xfrm>
            <a:off x="6171499" y="846324"/>
            <a:ext cx="1970943" cy="3754315"/>
          </a:xfrm>
          <a:prstGeom prst="rect">
            <a:avLst/>
          </a:prstGeom>
          <a:noFill/>
        </p:spPr>
        <p:txBody>
          <a:bodyPr wrap="square" rtlCol="0" anchor="t">
            <a:noAutofit/>
          </a:bodyPr>
          <a:lstStyle/>
          <a:p>
            <a:pPr>
              <a:lnSpc>
                <a:spcPct val="150000"/>
              </a:lnSpc>
              <a:buClr>
                <a:schemeClr val="bg1"/>
              </a:buClr>
            </a:pPr>
            <a:r>
              <a:rPr lang="en-AU" sz="1500" dirty="0"/>
              <a:t>Sandra Peake</a:t>
            </a:r>
          </a:p>
          <a:p>
            <a:pPr lvl="0">
              <a:lnSpc>
                <a:spcPct val="150000"/>
              </a:lnSpc>
              <a:buClr>
                <a:schemeClr val="bg1"/>
              </a:buClr>
            </a:pPr>
            <a:r>
              <a:rPr lang="en-AU" sz="1500" dirty="0"/>
              <a:t>Stephen Jan</a:t>
            </a:r>
          </a:p>
          <a:p>
            <a:pPr lvl="0">
              <a:lnSpc>
                <a:spcPct val="150000"/>
              </a:lnSpc>
              <a:buClr>
                <a:schemeClr val="bg1"/>
              </a:buClr>
            </a:pPr>
            <a:r>
              <a:rPr lang="en-AU" sz="1500" dirty="0"/>
              <a:t>Sam Keogh</a:t>
            </a:r>
          </a:p>
          <a:p>
            <a:pPr lvl="0">
              <a:lnSpc>
                <a:spcPct val="150000"/>
              </a:lnSpc>
              <a:buClr>
                <a:schemeClr val="bg1"/>
              </a:buClr>
            </a:pPr>
            <a:r>
              <a:rPr lang="en-AU" sz="1500" dirty="0"/>
              <a:t>Sue Crengle</a:t>
            </a:r>
          </a:p>
          <a:p>
            <a:pPr>
              <a:lnSpc>
                <a:spcPct val="150000"/>
              </a:lnSpc>
              <a:buClr>
                <a:schemeClr val="bg1"/>
              </a:buClr>
            </a:pPr>
            <a:r>
              <a:rPr lang="en-AU" sz="1500" dirty="0"/>
              <a:t>Val Theisz</a:t>
            </a:r>
          </a:p>
          <a:p>
            <a:pPr>
              <a:lnSpc>
                <a:spcPct val="150000"/>
              </a:lnSpc>
              <a:buClr>
                <a:schemeClr val="bg1"/>
              </a:buClr>
            </a:pPr>
            <a:r>
              <a:rPr lang="en-AU" sz="1500" dirty="0"/>
              <a:t>Tiffany Harris-Brown</a:t>
            </a:r>
          </a:p>
          <a:p>
            <a:pPr>
              <a:lnSpc>
                <a:spcPct val="150000"/>
              </a:lnSpc>
              <a:buClr>
                <a:schemeClr val="bg1"/>
              </a:buClr>
            </a:pPr>
            <a:r>
              <a:rPr lang="en-AU" sz="1500" dirty="0"/>
              <a:t>Heidi Gaulke</a:t>
            </a:r>
          </a:p>
          <a:p>
            <a:pPr>
              <a:lnSpc>
                <a:spcPct val="150000"/>
              </a:lnSpc>
              <a:buClr>
                <a:schemeClr val="bg1"/>
              </a:buClr>
            </a:pPr>
            <a:r>
              <a:rPr lang="en-AU" sz="1500" dirty="0"/>
              <a:t>Karin du Plessis</a:t>
            </a:r>
          </a:p>
          <a:p>
            <a:pPr>
              <a:lnSpc>
                <a:spcPct val="150000"/>
              </a:lnSpc>
              <a:buClr>
                <a:schemeClr val="bg1"/>
              </a:buClr>
            </a:pPr>
            <a:r>
              <a:rPr lang="en-AU" sz="1500" dirty="0"/>
              <a:t>David Story</a:t>
            </a:r>
          </a:p>
          <a:p>
            <a:pPr>
              <a:lnSpc>
                <a:spcPct val="150000"/>
              </a:lnSpc>
              <a:buClr>
                <a:schemeClr val="bg1"/>
              </a:buClr>
            </a:pPr>
            <a:r>
              <a:rPr lang="en-AU" sz="1500" dirty="0"/>
              <a:t>Ann Wilson</a:t>
            </a:r>
          </a:p>
          <a:p>
            <a:pPr lvl="0">
              <a:lnSpc>
                <a:spcPct val="150000"/>
              </a:lnSpc>
              <a:buClr>
                <a:schemeClr val="bg1"/>
              </a:buClr>
            </a:pPr>
            <a:endParaRPr lang="en-AU" sz="1500" dirty="0"/>
          </a:p>
          <a:p>
            <a:pPr lvl="0">
              <a:lnSpc>
                <a:spcPct val="150000"/>
              </a:lnSpc>
              <a:buClr>
                <a:schemeClr val="bg1"/>
              </a:buClr>
            </a:pPr>
            <a:endParaRPr lang="en-AU" sz="1500" dirty="0"/>
          </a:p>
        </p:txBody>
      </p:sp>
    </p:spTree>
    <p:extLst>
      <p:ext uri="{BB962C8B-B14F-4D97-AF65-F5344CB8AC3E}">
        <p14:creationId xmlns:p14="http://schemas.microsoft.com/office/powerpoint/2010/main" val="771470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CTA PowerPoint Master foot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pic>
        <p:nvPicPr>
          <p:cNvPr id="6" name="Picture 5" descr="ACTA Logo Horizontal PREFERR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786"/>
            <a:ext cx="2242410" cy="1127436"/>
          </a:xfrm>
          <a:prstGeom prst="rect">
            <a:avLst/>
          </a:prstGeom>
        </p:spPr>
      </p:pic>
      <p:sp>
        <p:nvSpPr>
          <p:cNvPr id="7" name="TextBox 6"/>
          <p:cNvSpPr txBox="1"/>
          <p:nvPr/>
        </p:nvSpPr>
        <p:spPr>
          <a:xfrm>
            <a:off x="7317059" y="4792720"/>
            <a:ext cx="1749197" cy="230832"/>
          </a:xfrm>
          <a:prstGeom prst="rect">
            <a:avLst/>
          </a:prstGeom>
          <a:noFill/>
        </p:spPr>
        <p:txBody>
          <a:bodyPr wrap="none" rtlCol="0">
            <a:spAutoFit/>
          </a:bodyPr>
          <a:lstStyle/>
          <a:p>
            <a:pPr algn="r"/>
            <a:r>
              <a:rPr lang="en-US" sz="900" b="1">
                <a:solidFill>
                  <a:schemeClr val="bg1"/>
                </a:solidFill>
              </a:rPr>
              <a:t>www.clinicaltrialsalliance.org.au</a:t>
            </a:r>
          </a:p>
        </p:txBody>
      </p:sp>
      <p:sp>
        <p:nvSpPr>
          <p:cNvPr id="8" name="TextBox 7"/>
          <p:cNvSpPr txBox="1"/>
          <p:nvPr/>
        </p:nvSpPr>
        <p:spPr>
          <a:xfrm>
            <a:off x="386079" y="2450644"/>
            <a:ext cx="7605627" cy="1200329"/>
          </a:xfrm>
          <a:prstGeom prst="rect">
            <a:avLst/>
          </a:prstGeom>
          <a:noFill/>
        </p:spPr>
        <p:txBody>
          <a:bodyPr wrap="square" rtlCol="0">
            <a:spAutoFit/>
          </a:bodyPr>
          <a:lstStyle/>
          <a:p>
            <a:r>
              <a:rPr lang="en-US" sz="3600" dirty="0">
                <a:solidFill>
                  <a:schemeClr val="bg1">
                    <a:lumMod val="95000"/>
                  </a:schemeClr>
                </a:solidFill>
              </a:rPr>
              <a:t>ACTA Guideline: </a:t>
            </a:r>
          </a:p>
          <a:p>
            <a:r>
              <a:rPr lang="en-US" sz="3600" dirty="0">
                <a:solidFill>
                  <a:schemeClr val="bg1">
                    <a:lumMod val="95000"/>
                  </a:schemeClr>
                </a:solidFill>
              </a:rPr>
              <a:t>Guidance on Implementability</a:t>
            </a:r>
            <a:endParaRPr lang="en-US" sz="2400" dirty="0">
              <a:solidFill>
                <a:srgbClr val="FFFFFF"/>
              </a:solidFill>
              <a:cs typeface="Open Sans"/>
            </a:endParaRPr>
          </a:p>
        </p:txBody>
      </p:sp>
      <p:sp>
        <p:nvSpPr>
          <p:cNvPr id="9" name="TextBox 8"/>
          <p:cNvSpPr txBox="1"/>
          <p:nvPr/>
        </p:nvSpPr>
        <p:spPr>
          <a:xfrm>
            <a:off x="174264" y="4769734"/>
            <a:ext cx="6859780" cy="369332"/>
          </a:xfrm>
          <a:prstGeom prst="rect">
            <a:avLst/>
          </a:prstGeom>
          <a:noFill/>
        </p:spPr>
        <p:txBody>
          <a:bodyPr wrap="square" rtlCol="0">
            <a:spAutoFit/>
          </a:bodyPr>
          <a:lstStyle/>
          <a:p>
            <a:r>
              <a:rPr lang="en-US" sz="900">
                <a:solidFill>
                  <a:schemeClr val="bg1"/>
                </a:solidFill>
                <a:cs typeface="Open Sans"/>
              </a:rPr>
              <a:t>ACTA gratefully acknowledges operational funding from the Australian Government’s Medical Research Future Fund</a:t>
            </a:r>
          </a:p>
          <a:p>
            <a:endParaRPr lang="en-US" sz="900">
              <a:solidFill>
                <a:schemeClr val="bg1"/>
              </a:solidFill>
              <a:cs typeface="Open Sans"/>
            </a:endParaRPr>
          </a:p>
        </p:txBody>
      </p:sp>
    </p:spTree>
    <p:extLst>
      <p:ext uri="{BB962C8B-B14F-4D97-AF65-F5344CB8AC3E}">
        <p14:creationId xmlns:p14="http://schemas.microsoft.com/office/powerpoint/2010/main" val="2799237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3006</TotalTime>
  <Words>3176</Words>
  <Application>Microsoft Office PowerPoint</Application>
  <PresentationFormat>On-screen Show (16:9)</PresentationFormat>
  <Paragraphs>359</Paragraphs>
  <Slides>46</Slides>
  <Notes>40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46</vt:i4>
      </vt:variant>
    </vt:vector>
  </HeadingPairs>
  <TitlesOfParts>
    <vt:vector size="54" baseType="lpstr">
      <vt:lpstr>Arial</vt:lpstr>
      <vt:lpstr>Calibri</vt:lpstr>
      <vt:lpstr>Calibri Light</vt:lpstr>
      <vt:lpstr>Open Sans</vt:lpstr>
      <vt:lpstr>Silom</vt:lpstr>
      <vt:lpstr>Office Theme</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EVIDENCE is information to guide decision making</vt:lpstr>
      <vt:lpstr>The ultimate purpose of clinical trials is to generate EVIDENCE to inform and change clinical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Williams</dc:creator>
  <cp:lastModifiedBy>Ann Wilson</cp:lastModifiedBy>
  <cp:revision>69</cp:revision>
  <dcterms:created xsi:type="dcterms:W3CDTF">2019-09-26T05:55:27Z</dcterms:created>
  <dcterms:modified xsi:type="dcterms:W3CDTF">2020-02-10T05:31:38Z</dcterms:modified>
</cp:coreProperties>
</file>